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3.svg" ContentType="image/svg+xml"/>
  <Override PartName="/ppt/media/image39.svg" ContentType="image/svg+xml"/>
  <Override PartName="/ppt/media/image40.svg" ContentType="image/svg+xml"/>
  <Override PartName="/ppt/media/image42.svg" ContentType="image/svg+xml"/>
  <Override PartName="/ppt/media/image4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handoutMasterIdLst>
    <p:handoutMasterId r:id="rId38"/>
  </p:handoutMasterIdLst>
  <p:sldIdLst>
    <p:sldId id="283" r:id="rId3"/>
    <p:sldId id="303" r:id="rId4"/>
    <p:sldId id="257" r:id="rId5"/>
    <p:sldId id="259" r:id="rId7"/>
    <p:sldId id="268" r:id="rId8"/>
    <p:sldId id="267" r:id="rId9"/>
    <p:sldId id="326" r:id="rId10"/>
    <p:sldId id="327" r:id="rId11"/>
    <p:sldId id="261" r:id="rId12"/>
    <p:sldId id="258" r:id="rId13"/>
    <p:sldId id="328" r:id="rId14"/>
    <p:sldId id="329" r:id="rId15"/>
    <p:sldId id="262" r:id="rId16"/>
    <p:sldId id="265" r:id="rId17"/>
    <p:sldId id="330" r:id="rId18"/>
    <p:sldId id="331" r:id="rId19"/>
    <p:sldId id="345" r:id="rId20"/>
    <p:sldId id="263" r:id="rId21"/>
    <p:sldId id="355" r:id="rId22"/>
    <p:sldId id="356" r:id="rId23"/>
    <p:sldId id="357" r:id="rId24"/>
    <p:sldId id="358" r:id="rId25"/>
    <p:sldId id="359" r:id="rId26"/>
    <p:sldId id="370" r:id="rId27"/>
    <p:sldId id="360" r:id="rId28"/>
    <p:sldId id="361" r:id="rId29"/>
    <p:sldId id="273" r:id="rId30"/>
    <p:sldId id="266" r:id="rId31"/>
    <p:sldId id="274" r:id="rId32"/>
    <p:sldId id="306" r:id="rId33"/>
    <p:sldId id="307" r:id="rId34"/>
    <p:sldId id="308" r:id="rId35"/>
    <p:sldId id="309" r:id="rId36"/>
    <p:sldId id="284" r:id="rId37"/>
  </p:sldIdLst>
  <p:sldSz cx="12192000" cy="6858000"/>
  <p:notesSz cx="6858000" cy="9144000"/>
  <p:embeddedFontLst>
    <p:embeddedFont>
      <p:font typeface="Lucida Casual Regular" panose="02010600010101010101" charset="-122"/>
      <p:regular r:id="rId42"/>
    </p:embeddedFont>
    <p:embeddedFont>
      <p:font typeface="微软雅黑" panose="020B0503020204020204" pitchFamily="34" charset="-122"/>
      <p:regular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6" userDrawn="1">
          <p15:clr>
            <a:srgbClr val="A4A3A4"/>
          </p15:clr>
        </p15:guide>
        <p15:guide id="2" pos="37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382"/>
    <a:srgbClr val="9C9C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3866" autoAdjust="0"/>
  </p:normalViewPr>
  <p:slideViewPr>
    <p:cSldViewPr snapToGrid="0" showGuides="1">
      <p:cViewPr varScale="1">
        <p:scale>
          <a:sx n="92" d="100"/>
          <a:sy n="92" d="100"/>
        </p:scale>
        <p:origin x="640" y="68"/>
      </p:cViewPr>
      <p:guideLst>
        <p:guide orient="horz" pos="2076"/>
        <p:guide pos="376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4" Type="http://schemas.openxmlformats.org/officeDocument/2006/relationships/tags" Target="tags/tag207.xml"/><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Lucida Casual Regular" panose="02010600010101010101" charset="-122"/>
                <a:ea typeface="Lucida Casual Regular" panose="02010600010101010101" charset="-122"/>
                <a:cs typeface="Lucida Casual Regular" panose="02010600010101010101" charset="-122"/>
              </a:rPr>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Lucida Casual Regular" panose="02010600010101010101" charset="-122"/>
                <a:ea typeface="Lucida Casual Regular" panose="02010600010101010101" charset="-122"/>
                <a:cs typeface="Lucida Casual Regular" panose="02010600010101010101" charset="-122"/>
              </a:rPr>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1pPr>
    <a:lvl2pPr marL="4572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2pPr>
    <a:lvl3pPr marL="9144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3pPr>
    <a:lvl4pPr marL="13716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4pPr>
    <a:lvl5pPr marL="18288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本次汇报分为五个部分，分别是。。。。</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最后，我们</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用 </a:t>
            </a:r>
            <a:r>
              <a:rPr lang="en-US" altLang="zh-CN" sz="1200" b="0" kern="1200" dirty="0" err="1">
                <a:solidFill>
                  <a:schemeClr val="tx1"/>
                </a:solidFill>
                <a:effectLst/>
                <a:latin typeface="Lucida Casual Regular" panose="02010600010101010101" charset="-122"/>
                <a:ea typeface="Lucida Casual Regular" panose="02010600010101010101" charset="-122"/>
                <a:cs typeface="Lucida Casual Regular" panose="02010600010101010101" charset="-122"/>
              </a:rPr>
              <a:t>PySpark</a:t>
            </a:r>
            <a:r>
              <a:rPr lang="en-US" altLang="zh-CN"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 </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编写了一个流处理应用，使用</a:t>
            </a:r>
            <a:r>
              <a:rPr lang="en-US" altLang="zh-CN"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Spark Streaming</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读取</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topic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 </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flume-topic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的数据 </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然后把读取到的数据转换为字符串，计算出</a:t>
            </a:r>
            <a:r>
              <a:rPr lang="en-US" altLang="zh-CN" sz="1200" dirty="0" err="1">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start_day</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（数据库中要用到的一个数据），然后连接</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MySQL</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，根据数据更新数据库中的表。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第三部分是</a:t>
            </a:r>
            <a:r>
              <a:rPr lang="en-US" altLang="zh-CN" dirty="0"/>
              <a:t>Storage System</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使用</a:t>
            </a:r>
            <a:r>
              <a:rPr lang="en-US" altLang="zh-CN" dirty="0"/>
              <a:t>MySQL</a:t>
            </a:r>
            <a:r>
              <a:rPr lang="zh-CN" altLang="en-US" dirty="0"/>
              <a:t>数据库进行数据的存储，共设计了</a:t>
            </a:r>
            <a:r>
              <a:rPr lang="en-US" altLang="zh-CN" dirty="0"/>
              <a:t>5</a:t>
            </a:r>
            <a:r>
              <a:rPr lang="zh-CN" altLang="en-US" dirty="0"/>
              <a:t>张表。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第一张表是新闻表，存储了新闻</a:t>
            </a:r>
            <a:r>
              <a:rPr lang="en-US" altLang="zh-CN" dirty="0"/>
              <a:t>ID</a:t>
            </a:r>
            <a:r>
              <a:rPr lang="zh-CN" altLang="en-US" dirty="0"/>
              <a:t>、标题、内容、类别、主题、总浏览次数以及总浏览</a:t>
            </a:r>
            <a:r>
              <a:rPr lang="zh-CN" altLang="en-US"/>
              <a:t>时长。</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第二张表存储用户的新闻浏览记录，包括用户</a:t>
            </a:r>
            <a:r>
              <a:rPr lang="en-US" altLang="zh-CN" dirty="0"/>
              <a:t>ID</a:t>
            </a:r>
            <a:r>
              <a:rPr lang="zh-CN" altLang="en-US" dirty="0"/>
              <a:t>、新闻</a:t>
            </a:r>
            <a:r>
              <a:rPr lang="en-US" altLang="zh-CN" dirty="0"/>
              <a:t>ID</a:t>
            </a:r>
            <a:r>
              <a:rPr lang="zh-CN" altLang="en-US" dirty="0"/>
              <a:t>、浏览时间戳、浏览持续时间和浏览的天戳，这里的天戳指距离</a:t>
            </a:r>
            <a:r>
              <a:rPr lang="en-US" altLang="zh-CN" dirty="0"/>
              <a:t>1970</a:t>
            </a:r>
            <a:r>
              <a:rPr lang="zh-CN" altLang="en-US" dirty="0"/>
              <a:t>年的天数。</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以这种方式来存储是为了便于建立索引、加快诸如根据天数统计相关信息的速度。此外建立了索引，加快了一些查询的速度。</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第三张表存储某天某类别的新闻被浏览的次数和持续时间。作为冗余表，他可以被</a:t>
            </a:r>
            <a:r>
              <a:rPr lang="en-US" altLang="zh-CN" dirty="0" err="1"/>
              <a:t>t_news_browse_record</a:t>
            </a:r>
            <a:r>
              <a:rPr lang="zh-CN" altLang="en-US" dirty="0"/>
              <a:t>中被直接计算出来，但是由于</a:t>
            </a:r>
            <a:r>
              <a:rPr lang="en-US" altLang="zh-CN" dirty="0" err="1"/>
              <a:t>t_news_browse_record</a:t>
            </a:r>
            <a:r>
              <a:rPr lang="zh-CN" altLang="en-US" dirty="0"/>
              <a:t>的行数过多，如果按照类别查询，则会与</a:t>
            </a:r>
            <a:r>
              <a:rPr lang="en-US" altLang="zh-CN" dirty="0" err="1"/>
              <a:t>t_news</a:t>
            </a:r>
            <a:r>
              <a:rPr lang="zh-CN" altLang="en-US" dirty="0"/>
              <a:t>进行</a:t>
            </a:r>
            <a:r>
              <a:rPr lang="en-US" altLang="zh-CN" dirty="0"/>
              <a:t>join</a:t>
            </a:r>
            <a:r>
              <a:rPr lang="zh-CN" altLang="en-US" dirty="0"/>
              <a:t>操作，导致查询时间大量增加。因此我们在</a:t>
            </a:r>
            <a:r>
              <a:rPr lang="en-US" altLang="zh-CN" dirty="0" err="1"/>
              <a:t>kafka</a:t>
            </a:r>
            <a:r>
              <a:rPr lang="zh-CN" altLang="en-US" dirty="0"/>
              <a:t>队列出口的实时流计算程序中向此表中加入数据，大大提升查询效率。</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第四张</a:t>
            </a:r>
            <a:r>
              <a:rPr lang="zh-CN" altLang="en-US" dirty="0">
                <a:sym typeface="+mn-ea"/>
              </a:rPr>
              <a:t>表存储最近半个月内各新闻浏览量的增速。作为冗余表，这些数据可以从</a:t>
            </a:r>
            <a:r>
              <a:rPr lang="en-US" altLang="zh-CN" dirty="0" err="1">
                <a:sym typeface="+mn-ea"/>
              </a:rPr>
              <a:t>t_news_browse_record</a:t>
            </a:r>
            <a:r>
              <a:rPr lang="zh-CN" altLang="en-US" dirty="0">
                <a:sym typeface="+mn-ea"/>
              </a:rPr>
              <a:t>中被直接计算出来，但是由于</a:t>
            </a:r>
            <a:r>
              <a:rPr lang="en-US" altLang="zh-CN" dirty="0" err="1">
                <a:sym typeface="+mn-ea"/>
              </a:rPr>
              <a:t>t_news_browse_record</a:t>
            </a:r>
            <a:r>
              <a:rPr lang="zh-CN" altLang="en-US" dirty="0">
                <a:sym typeface="+mn-ea"/>
              </a:rPr>
              <a:t>的行数过多，与</a:t>
            </a:r>
            <a:r>
              <a:rPr lang="en-US" altLang="zh-CN" dirty="0">
                <a:sym typeface="+mn-ea"/>
              </a:rPr>
              <a:t>t_news</a:t>
            </a:r>
            <a:r>
              <a:rPr lang="zh-CN" altLang="en-US" dirty="0">
                <a:sym typeface="+mn-ea"/>
              </a:rPr>
              <a:t>表进行</a:t>
            </a:r>
            <a:r>
              <a:rPr lang="en-US" altLang="zh-CN" dirty="0">
                <a:sym typeface="+mn-ea"/>
              </a:rPr>
              <a:t>JOIN</a:t>
            </a:r>
            <a:r>
              <a:rPr lang="zh-CN" altLang="en-US" dirty="0">
                <a:sym typeface="+mn-ea"/>
              </a:rPr>
              <a:t>操作时会导致查询时间大量增加。因此我们在数据库</a:t>
            </a:r>
            <a:r>
              <a:rPr lang="zh-CN" altLang="en-US" dirty="0" err="1">
                <a:sym typeface="+mn-ea"/>
              </a:rPr>
              <a:t>中添加该表，并通过定时任务定期更新该表数据</a:t>
            </a:r>
            <a:r>
              <a:rPr lang="zh-CN" altLang="en-US" dirty="0">
                <a:sym typeface="+mn-ea"/>
              </a:rPr>
              <a:t>，大大提升实时推荐时的查询效率。</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首先介绍</a:t>
            </a:r>
            <a:r>
              <a:rPr lang="zh-CN" altLang="en-US"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新闻数据和点击流数据模拟的模块</a:t>
            </a:r>
            <a:endParaRPr lang="zh-CN" altLang="en-US"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a:t>
            </a:r>
            <a:r>
              <a:rPr lang="en-US" altLang="zh-CN"/>
              <a:t>pens</a:t>
            </a:r>
            <a:r>
              <a:rPr lang="zh-CN" altLang="en-US"/>
              <a:t>数据集，我们做了比较深入的分析。</a:t>
            </a:r>
            <a:endParaRPr lang="zh-CN" altLang="en-US"/>
          </a:p>
          <a:p>
            <a:pPr algn="l">
              <a:lnSpc>
                <a:spcPct val="120000"/>
              </a:lnSpc>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PENS数据集包含</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113,762篇新闻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，其主题分为</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15个类别</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。每个新闻包括新闻ID、标题、正文和由编辑手动标记的类别。</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lnSpc>
                <a:spcPct val="120000"/>
              </a:lnSpc>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新闻标题和正文的</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平均长度</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分别为10.5和549.0。数据集</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覆盖的时间</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为：2019年6月13日-2019年7月3日。</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r>
              <a:rPr lang="zh-CN" altLang="en-US"/>
              <a:t>其中</a:t>
            </a:r>
            <a:r>
              <a:rPr lang="en-US" altLang="zh-CN"/>
              <a:t>news</a:t>
            </a:r>
            <a:r>
              <a:rPr lang="zh-CN" altLang="en-US"/>
              <a:t>文件包含了新闻文章的信息；</a:t>
            </a:r>
            <a:r>
              <a:rPr lang="en-US" altLang="zh-CN"/>
              <a:t>train</a:t>
            </a:r>
            <a:r>
              <a:rPr lang="zh-CN" altLang="en-US"/>
              <a:t>和</a:t>
            </a:r>
            <a:r>
              <a:rPr lang="en-US" altLang="zh-CN"/>
              <a:t>valid</a:t>
            </a:r>
            <a:r>
              <a:rPr lang="zh-CN" altLang="en-US"/>
              <a:t>文件</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分别是用于</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训练</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和</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验证</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的用户点击历史记录和展示日志，相关字段如图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我们分别对新闻数据和点击数据做了预处理，首先是新闻数据的处理。</a:t>
            </a:r>
            <a:endParaRPr lang="zh-CN" altLang="en-US"/>
          </a:p>
          <a:p>
            <a:r>
              <a:rPr lang="zh-CN" altLang="en-US"/>
              <a:t>删去无用字段、字段重命名、转换</a:t>
            </a:r>
            <a:r>
              <a:rPr lang="en-US" altLang="zh-CN"/>
              <a:t>id</a:t>
            </a:r>
            <a:r>
              <a:rPr lang="zh-CN" altLang="en-US"/>
              <a:t>字段格式、去除了无用数据之后，我们得到了</a:t>
            </a:r>
            <a:r>
              <a:rPr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113762条新闻</a:t>
            </a:r>
            <a:r>
              <a:rPr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，每条新闻包含news_id、category、topic、headline和content字段</a:t>
            </a:r>
            <a:endParaRPr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接下来是对点击数据的处理。</a:t>
            </a:r>
            <a:endParaRPr lang="zh-CN" altLang="en-US"/>
          </a:p>
          <a:p>
            <a:r>
              <a:rPr lang="zh-CN" altLang="en-US"/>
              <a:t>我们先将两个文件合并，</a:t>
            </a:r>
            <a:r>
              <a:rPr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得到50万条记录</a:t>
            </a: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，根据每条记录的字段，可以划分为两部分：</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1. </a:t>
            </a:r>
            <a:r>
              <a:rPr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2.</a:t>
            </a:r>
            <a:r>
              <a:rPr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r>
              <a:rPr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当前页面点击记录</a:t>
            </a:r>
            <a:endParaRPr lang="en-US" b="1"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a:p>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经过对这两个部分的</a:t>
            </a:r>
            <a:r>
              <a:rPr 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分析和数据量的统计</a:t>
            </a: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，我们最后选用</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，即字段ClicknewsID、dwelltime和exposure_time。</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最后，我们将其分割为四元组，即</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用户ID、新闻ID、新闻点击时间戳、浏览时间</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保存得到</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27186238条点击记录</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，按照新闻点击时间戳start_ts进行排序</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endPar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我们直接读取上述处理过后的`log.csv` 文件，按行迭代。</a:t>
            </a:r>
            <a:endParaRPr lang="zh-CN" altLang="en-US"/>
          </a:p>
          <a:p>
            <a:r>
              <a:rPr lang="zh-CN" altLang="en-US"/>
              <a:t>具体来说，我们设置一个当前时间戳，每当新读取一行点击时间，用新时间戳减去当前时间戳得到时差delta，并让程序睡眠delta秒</a:t>
            </a:r>
            <a:endParaRPr lang="zh-CN" altLang="en-US"/>
          </a:p>
          <a:p>
            <a:r>
              <a:rPr lang="zh-CN" altLang="en-US"/>
              <a:t>睡眠完成后再将其写入到`click.log` 文件中，就完成了模拟日志生成。</a:t>
            </a:r>
            <a:endParaRPr lang="zh-CN" altLang="en-US"/>
          </a:p>
          <a:p>
            <a:r>
              <a:rPr lang="zh-CN" altLang="en-US"/>
              <a:t>由flume监视其改变，当有新的内容在文件末尾写入时，就将其采集给kafka消息队列中。</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第二部分是对模拟程序产生的日志文件进行</a:t>
            </a:r>
            <a:r>
              <a:rPr lang="en-US" altLang="zh-CN" dirty="0"/>
              <a:t>ETL</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首先，使用</a:t>
            </a:r>
            <a:r>
              <a:rPr lang="en-US" altLang="zh-CN" dirty="0"/>
              <a:t>Flume</a:t>
            </a:r>
            <a:r>
              <a:rPr lang="zh-CN" altLang="en-US" dirty="0"/>
              <a:t>来监控点击日志文件的变化情况，如果有新增内容，</a:t>
            </a:r>
            <a:r>
              <a:rPr lang="en-US" altLang="zh-CN" dirty="0"/>
              <a:t>flume</a:t>
            </a:r>
            <a:r>
              <a:rPr lang="zh-CN" altLang="en-US" dirty="0"/>
              <a:t>会采集新增内容并发送至</a:t>
            </a:r>
            <a:r>
              <a:rPr lang="en-US" altLang="zh-CN" dirty="0"/>
              <a:t>Kafka</a:t>
            </a:r>
            <a:r>
              <a:rPr lang="zh-CN" altLang="en-US" dirty="0"/>
              <a:t>。</a:t>
            </a:r>
            <a:endParaRPr lang="en-US" altLang="zh-CN" dirty="0"/>
          </a:p>
          <a:p>
            <a:r>
              <a:rPr lang="zh-CN" altLang="en-US" dirty="0"/>
              <a:t>这里展示了</a:t>
            </a:r>
            <a:r>
              <a:rPr lang="en-US" altLang="zh-CN" dirty="0"/>
              <a:t>flume</a:t>
            </a:r>
            <a:r>
              <a:rPr lang="zh-CN" altLang="en-US" dirty="0"/>
              <a:t>的配置的文件的一部分。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a:t>
            </a:r>
            <a:r>
              <a:rPr lang="en-US" altLang="zh-CN" dirty="0" err="1"/>
              <a:t>kafka</a:t>
            </a:r>
            <a:r>
              <a:rPr lang="zh-CN" altLang="en-US" dirty="0"/>
              <a:t>是消息的中间件，负责消息的缓冲和解耦，我们使用了</a:t>
            </a:r>
            <a:r>
              <a:rPr lang="en-US" altLang="zh-CN" dirty="0" err="1"/>
              <a:t>kafka</a:t>
            </a:r>
            <a:r>
              <a:rPr lang="en-US" altLang="zh-CN" dirty="0"/>
              <a:t> sink</a:t>
            </a:r>
            <a:r>
              <a:rPr lang="zh-CN" altLang="en-US" dirty="0"/>
              <a:t>将</a:t>
            </a:r>
            <a:r>
              <a:rPr lang="en-US" altLang="zh-CN" dirty="0"/>
              <a:t>flume</a:t>
            </a:r>
            <a:r>
              <a:rPr lang="zh-CN" altLang="en-US" dirty="0"/>
              <a:t>采集的日志变化情况推送到</a:t>
            </a:r>
            <a:r>
              <a:rPr lang="en-US" altLang="zh-CN" dirty="0" err="1"/>
              <a:t>kafka</a:t>
            </a:r>
            <a:r>
              <a:rPr lang="zh-CN" altLang="en-US" dirty="0"/>
              <a:t>的</a:t>
            </a:r>
            <a:r>
              <a:rPr lang="en-US" altLang="zh-CN" dirty="0"/>
              <a:t>flume-topic</a:t>
            </a:r>
            <a:r>
              <a:rPr lang="zh-CN" altLang="en-US" dirty="0"/>
              <a:t>中，提供给</a:t>
            </a:r>
            <a:r>
              <a:rPr lang="en-US" altLang="zh-CN" dirty="0" err="1"/>
              <a:t>pyspark</a:t>
            </a:r>
            <a:r>
              <a:rPr lang="zh-CN" altLang="en-US" dirty="0"/>
              <a:t>程序进行消费和处理。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endParaRPr lang="zh-CN" altLang="en-US"/>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endParaRPr lang="zh-CN" altLang="en-US"/>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a:sym typeface="+mn-ea"/>
              </a:rPr>
              <a:t>单击此处编辑标题</a:t>
            </a:r>
            <a:endParaRPr>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49AE70B2-8BF9-45C0-BB95-33D1B9D3A854}" type="slidenum">
              <a:rPr lang="zh-CN" altLang="en-US" smtClean="0"/>
            </a:fld>
            <a:endParaRPr lang="zh-CN" altLang="en-US"/>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Lucida Casual Regular" panose="02010600010101010101" charset="-122"/>
          <a:ea typeface="Lucida Casual Regular" panose="02010600010101010101" charset="-122"/>
          <a:cs typeface="Lucida Casual Regular" panose="02010600010101010101" charset="-122"/>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ags" Target="../tags/tag153.xml"/><Relationship Id="rId1" Type="http://schemas.openxmlformats.org/officeDocument/2006/relationships/tags" Target="../tags/tag15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155.xml"/><Relationship Id="rId1" Type="http://schemas.openxmlformats.org/officeDocument/2006/relationships/tags" Target="../tags/tag15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157.xml"/><Relationship Id="rId1" Type="http://schemas.openxmlformats.org/officeDocument/2006/relationships/tags" Target="../tags/tag15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159.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160.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161.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16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164.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tags" Target="../tags/tag165.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tags" Target="../tags/tag166.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tags" Target="../tags/tag167.xml"/><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tags" Target="../tags/tag168.xml"/><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tags" Target="../tags/tag169.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170.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1.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72.xml"/><Relationship Id="rId3" Type="http://schemas.openxmlformats.org/officeDocument/2006/relationships/image" Target="../media/image37.png"/><Relationship Id="rId2" Type="http://schemas.microsoft.com/office/2007/relationships/media" Target="../media/media1.mp4"/><Relationship Id="rId1" Type="http://schemas.openxmlformats.org/officeDocument/2006/relationships/video" Target="../media/media1.mp4"/></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3.xml"/><Relationship Id="rId1" Type="http://schemas.openxmlformats.org/officeDocument/2006/relationships/image" Target="../media/image38.jpeg"/></Relationships>
</file>

<file path=ppt/slides/_rels/slide29.xml.rels><?xml version="1.0" encoding="UTF-8" standalone="yes"?>
<Relationships xmlns="http://schemas.openxmlformats.org/package/2006/relationships"><Relationship Id="rId9" Type="http://schemas.openxmlformats.org/officeDocument/2006/relationships/image" Target="../media/image39.svg"/><Relationship Id="rId8" Type="http://schemas.openxmlformats.org/officeDocument/2006/relationships/image" Target="../media/image15.png"/><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7" Type="http://schemas.openxmlformats.org/officeDocument/2006/relationships/slideLayout" Target="../slideLayouts/slideLayout1.xml"/><Relationship Id="rId16" Type="http://schemas.openxmlformats.org/officeDocument/2006/relationships/tags" Target="../tags/tag181.xml"/><Relationship Id="rId15" Type="http://schemas.openxmlformats.org/officeDocument/2006/relationships/image" Target="../media/image44.svg"/><Relationship Id="rId14" Type="http://schemas.openxmlformats.org/officeDocument/2006/relationships/image" Target="../media/image43.png"/><Relationship Id="rId13" Type="http://schemas.openxmlformats.org/officeDocument/2006/relationships/image" Target="../media/image42.svg"/><Relationship Id="rId12" Type="http://schemas.openxmlformats.org/officeDocument/2006/relationships/image" Target="../media/image41.png"/><Relationship Id="rId11" Type="http://schemas.openxmlformats.org/officeDocument/2006/relationships/image" Target="../media/image40.svg"/><Relationship Id="rId10" Type="http://schemas.openxmlformats.org/officeDocument/2006/relationships/image" Target="../media/image13.png"/><Relationship Id="rId1" Type="http://schemas.openxmlformats.org/officeDocument/2006/relationships/tags" Target="../tags/tag174.xml"/></Relationships>
</file>

<file path=ppt/slides/_rels/slide3.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1" Type="http://schemas.openxmlformats.org/officeDocument/2006/relationships/notesSlide" Target="../notesSlides/notesSlide1.xml"/><Relationship Id="rId20" Type="http://schemas.openxmlformats.org/officeDocument/2006/relationships/slideLayout" Target="../slideLayouts/slideLayout7.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32.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4" Type="http://schemas.openxmlformats.org/officeDocument/2006/relationships/slideLayout" Target="../slideLayouts/slideLayout1.xml"/><Relationship Id="rId23" Type="http://schemas.openxmlformats.org/officeDocument/2006/relationships/tags" Target="../tags/tag204.xml"/><Relationship Id="rId22" Type="http://schemas.openxmlformats.org/officeDocument/2006/relationships/tags" Target="../tags/tag203.xml"/><Relationship Id="rId21" Type="http://schemas.openxmlformats.org/officeDocument/2006/relationships/tags" Target="../tags/tag202.xml"/><Relationship Id="rId20" Type="http://schemas.openxmlformats.org/officeDocument/2006/relationships/tags" Target="../tags/tag201.xml"/><Relationship Id="rId2" Type="http://schemas.openxmlformats.org/officeDocument/2006/relationships/tags" Target="../tags/tag185.xml"/><Relationship Id="rId19" Type="http://schemas.openxmlformats.org/officeDocument/2006/relationships/slide" Target="slide29.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slide" Target="slide27.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5.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image" Target="../media/image3.svg"/><Relationship Id="rId6" Type="http://schemas.openxmlformats.org/officeDocument/2006/relationships/image" Target="../media/image2.png"/><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4" Type="http://schemas.openxmlformats.org/officeDocument/2006/relationships/notesSlide" Target="../notesSlides/notesSlide3.xml"/><Relationship Id="rId23" Type="http://schemas.openxmlformats.org/officeDocument/2006/relationships/slideLayout" Target="../slideLayouts/slideLayout1.xml"/><Relationship Id="rId22" Type="http://schemas.openxmlformats.org/officeDocument/2006/relationships/tags" Target="../tags/tag101.xml"/><Relationship Id="rId21" Type="http://schemas.openxmlformats.org/officeDocument/2006/relationships/image" Target="../media/image7.png"/><Relationship Id="rId20" Type="http://schemas.openxmlformats.org/officeDocument/2006/relationships/image" Target="../media/image6.png"/><Relationship Id="rId2" Type="http://schemas.openxmlformats.org/officeDocument/2006/relationships/tags" Target="../tags/tag87.xml"/><Relationship Id="rId19" Type="http://schemas.openxmlformats.org/officeDocument/2006/relationships/tags" Target="../tags/tag100.xml"/><Relationship Id="rId18" Type="http://schemas.openxmlformats.org/officeDocument/2006/relationships/tags" Target="../tags/tag99.xml"/><Relationship Id="rId17" Type="http://schemas.openxmlformats.org/officeDocument/2006/relationships/tags" Target="../tags/tag98.xml"/><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image" Target="../media/image5.svg"/><Relationship Id="rId11" Type="http://schemas.openxmlformats.org/officeDocument/2006/relationships/image" Target="../media/image4.png"/><Relationship Id="rId10" Type="http://schemas.openxmlformats.org/officeDocument/2006/relationships/tags" Target="../tags/tag93.xml"/><Relationship Id="rId1" Type="http://schemas.openxmlformats.org/officeDocument/2006/relationships/tags" Target="../tags/tag86.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tags" Target="../tags/tag102.xml"/></Relationships>
</file>

<file path=ppt/slides/_rels/slide7.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8" Type="http://schemas.openxmlformats.org/officeDocument/2006/relationships/notesSlide" Target="../notesSlides/notesSlide5.xml"/><Relationship Id="rId27" Type="http://schemas.openxmlformats.org/officeDocument/2006/relationships/slideLayout" Target="../slideLayouts/slideLayout1.xml"/><Relationship Id="rId26" Type="http://schemas.openxmlformats.org/officeDocument/2006/relationships/tags" Target="../tags/tag128.xml"/><Relationship Id="rId25" Type="http://schemas.openxmlformats.org/officeDocument/2006/relationships/image" Target="../media/image8.png"/><Relationship Id="rId24" Type="http://schemas.openxmlformats.org/officeDocument/2006/relationships/tags" Target="../tags/tag127.xml"/><Relationship Id="rId23" Type="http://schemas.openxmlformats.org/officeDocument/2006/relationships/tags" Target="../tags/tag126.xml"/><Relationship Id="rId22" Type="http://schemas.openxmlformats.org/officeDocument/2006/relationships/tags" Target="../tags/tag125.xml"/><Relationship Id="rId21" Type="http://schemas.openxmlformats.org/officeDocument/2006/relationships/tags" Target="../tags/tag124.xml"/><Relationship Id="rId20" Type="http://schemas.openxmlformats.org/officeDocument/2006/relationships/tags" Target="../tags/tag123.xml"/><Relationship Id="rId2" Type="http://schemas.openxmlformats.org/officeDocument/2006/relationships/tags" Target="../tags/tag105.xml"/><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tags" Target="../tags/tag133.xml"/><Relationship Id="rId4" Type="http://schemas.openxmlformats.org/officeDocument/2006/relationships/tags" Target="../tags/tag132.xml"/><Relationship Id="rId32" Type="http://schemas.openxmlformats.org/officeDocument/2006/relationships/notesSlide" Target="../notesSlides/notesSlide6.xml"/><Relationship Id="rId31" Type="http://schemas.openxmlformats.org/officeDocument/2006/relationships/slideLayout" Target="../slideLayouts/slideLayout1.xml"/><Relationship Id="rId30" Type="http://schemas.openxmlformats.org/officeDocument/2006/relationships/tags" Target="../tags/tag150.xml"/><Relationship Id="rId3" Type="http://schemas.openxmlformats.org/officeDocument/2006/relationships/tags" Target="../tags/tag131.xml"/><Relationship Id="rId29" Type="http://schemas.openxmlformats.org/officeDocument/2006/relationships/tags" Target="../tags/tag149.xml"/><Relationship Id="rId28" Type="http://schemas.openxmlformats.org/officeDocument/2006/relationships/tags" Target="../tags/tag148.xml"/><Relationship Id="rId27" Type="http://schemas.openxmlformats.org/officeDocument/2006/relationships/tags" Target="../tags/tag147.xml"/><Relationship Id="rId26" Type="http://schemas.openxmlformats.org/officeDocument/2006/relationships/tags" Target="../tags/tag146.xml"/><Relationship Id="rId25" Type="http://schemas.openxmlformats.org/officeDocument/2006/relationships/tags" Target="../tags/tag145.xml"/><Relationship Id="rId24" Type="http://schemas.openxmlformats.org/officeDocument/2006/relationships/tags" Target="../tags/tag144.xml"/><Relationship Id="rId23" Type="http://schemas.openxmlformats.org/officeDocument/2006/relationships/tags" Target="../tags/tag143.xml"/><Relationship Id="rId22" Type="http://schemas.openxmlformats.org/officeDocument/2006/relationships/tags" Target="../tags/tag142.xml"/><Relationship Id="rId21" Type="http://schemas.openxmlformats.org/officeDocument/2006/relationships/tags" Target="../tags/tag141.xml"/><Relationship Id="rId20" Type="http://schemas.openxmlformats.org/officeDocument/2006/relationships/tags" Target="../tags/tag140.xml"/><Relationship Id="rId2" Type="http://schemas.openxmlformats.org/officeDocument/2006/relationships/tags" Target="../tags/tag130.xml"/><Relationship Id="rId19" Type="http://schemas.openxmlformats.org/officeDocument/2006/relationships/tags" Target="../tags/tag139.xml"/><Relationship Id="rId18" Type="http://schemas.openxmlformats.org/officeDocument/2006/relationships/image" Target="../media/image16.svg"/><Relationship Id="rId17" Type="http://schemas.openxmlformats.org/officeDocument/2006/relationships/image" Target="../media/image15.png"/><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tags" Target="../tags/tag136.xml"/><Relationship Id="rId11" Type="http://schemas.openxmlformats.org/officeDocument/2006/relationships/image" Target="../media/image12.svg"/><Relationship Id="rId10" Type="http://schemas.openxmlformats.org/officeDocument/2006/relationships/image" Target="../media/image11.png"/><Relationship Id="rId1" Type="http://schemas.openxmlformats.org/officeDocument/2006/relationships/tags" Target="../tags/tag12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566481" y="2488882"/>
            <a:ext cx="5059680" cy="829945"/>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新闻动态分析系统</a:t>
            </a:r>
            <a:endParaRPr lang="zh-CN" altLang="en-US" sz="4800" b="1" dirty="0">
              <a:solidFill>
                <a:srgbClr val="3D5382"/>
              </a:solidFill>
              <a:latin typeface="微软雅黑" panose="020B0503020204020204" pitchFamily="34" charset="-122"/>
              <a:ea typeface="微软雅黑" panose="020B0503020204020204" pitchFamily="34" charset="-122"/>
              <a:cs typeface="Kata Bold" charset="0"/>
            </a:endParaRPr>
          </a:p>
        </p:txBody>
      </p:sp>
      <p:grpSp>
        <p:nvGrpSpPr>
          <p:cNvPr id="21" name="组合 20"/>
          <p:cNvGrpSpPr/>
          <p:nvPr/>
        </p:nvGrpSpPr>
        <p:grpSpPr>
          <a:xfrm>
            <a:off x="2539365" y="3642360"/>
            <a:ext cx="7050405" cy="398780"/>
            <a:chOff x="3950" y="5844"/>
            <a:chExt cx="11103" cy="628"/>
          </a:xfrm>
        </p:grpSpPr>
        <p:sp>
          <p:nvSpPr>
            <p:cNvPr id="11" name="文本框 10"/>
            <p:cNvSpPr txBox="1"/>
            <p:nvPr/>
          </p:nvSpPr>
          <p:spPr>
            <a:xfrm>
              <a:off x="7433" y="5844"/>
              <a:ext cx="4136" cy="628"/>
            </a:xfrm>
            <a:prstGeom prst="rect">
              <a:avLst/>
            </a:prstGeom>
            <a:noFill/>
          </p:spPr>
          <p:txBody>
            <a:bodyPr wrap="square" rtlCol="0">
              <a:spAutoFit/>
            </a:bodyPr>
            <a:lstStyle/>
            <a:p>
              <a:pPr algn="ctr"/>
              <a:r>
                <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商务智能案例分析</a:t>
              </a:r>
              <a:endPar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12" name="直接连接符 11"/>
            <p:cNvCxnSpPr/>
            <p:nvPr/>
          </p:nvCxnSpPr>
          <p:spPr>
            <a:xfrm>
              <a:off x="11881"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50"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9346565" y="5720715"/>
            <a:ext cx="2063750" cy="369570"/>
            <a:chOff x="5601" y="7147"/>
            <a:chExt cx="3250" cy="582"/>
          </a:xfrm>
        </p:grpSpPr>
        <p:sp>
          <p:nvSpPr>
            <p:cNvPr id="14" name="矩形 13"/>
            <p:cNvSpPr/>
            <p:nvPr/>
          </p:nvSpPr>
          <p:spPr>
            <a:xfrm>
              <a:off x="5601" y="7147"/>
              <a:ext cx="3250" cy="58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9" name="文本框 18"/>
            <p:cNvSpPr txBox="1"/>
            <p:nvPr/>
          </p:nvSpPr>
          <p:spPr>
            <a:xfrm>
              <a:off x="6103" y="7172"/>
              <a:ext cx="2240" cy="531"/>
            </a:xfrm>
            <a:prstGeom prst="rect">
              <a:avLst/>
            </a:prstGeom>
            <a:noFill/>
          </p:spPr>
          <p:txBody>
            <a:bodyPr wrap="none" rtlCol="0">
              <a:spAutoFit/>
            </a:bodyPr>
            <a:lstStyle/>
            <a:p>
              <a:pPr algn="ctr"/>
              <a:r>
                <a:rPr lang="en-US" altLang="zh-CN" sz="1600" spc="2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rPr>
                <a:t>2025-6-16</a:t>
              </a:r>
              <a:endParaRPr lang="en-US" altLang="zh-CN" sz="1600" spc="2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p:cNvSpPr txBox="1"/>
          <p:nvPr>
            <p:custDataLst>
              <p:tags r:id="rId1"/>
            </p:custDataLst>
          </p:nvPr>
        </p:nvSpPr>
        <p:spPr>
          <a:xfrm>
            <a:off x="514350" y="952500"/>
            <a:ext cx="1861022"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Flume</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 name="文本框 5"/>
          <p:cNvSpPr txBox="1"/>
          <p:nvPr/>
        </p:nvSpPr>
        <p:spPr>
          <a:xfrm>
            <a:off x="546371" y="1740177"/>
            <a:ext cx="3658002" cy="923330"/>
          </a:xfrm>
          <a:prstGeom prst="rect">
            <a:avLst/>
          </a:prstGeom>
          <a:noFill/>
        </p:spPr>
        <p:txBody>
          <a:bodyPr wrap="square" rtlCol="0">
            <a:spAutoFit/>
          </a:bodyPr>
          <a:lstStyle/>
          <a:p>
            <a:r>
              <a:rPr lang="zh-CN" altLang="en-US" dirty="0"/>
              <a:t>使用 </a:t>
            </a:r>
            <a:r>
              <a:rPr lang="en-US" altLang="zh-CN" dirty="0"/>
              <a:t>Flume </a:t>
            </a:r>
            <a:r>
              <a:rPr lang="zh-CN" altLang="en-US" dirty="0"/>
              <a:t>来实时监控 </a:t>
            </a:r>
            <a:r>
              <a:rPr lang="en-US" altLang="zh-CN" dirty="0"/>
              <a:t>/opt/click.log </a:t>
            </a:r>
            <a:r>
              <a:rPr lang="zh-CN" altLang="en-US" dirty="0"/>
              <a:t>文件的新增内容，将其采集并发送至 </a:t>
            </a:r>
            <a:r>
              <a:rPr lang="en-US" altLang="zh-CN" dirty="0"/>
              <a:t>Kafka</a:t>
            </a:r>
            <a:endParaRPr lang="zh-CN" altLang="en-US" dirty="0"/>
          </a:p>
        </p:txBody>
      </p:sp>
      <p:sp>
        <p:nvSpPr>
          <p:cNvPr id="11" name="文本框 10"/>
          <p:cNvSpPr txBox="1"/>
          <p:nvPr/>
        </p:nvSpPr>
        <p:spPr>
          <a:xfrm>
            <a:off x="119497" y="2823833"/>
            <a:ext cx="6137562" cy="2031325"/>
          </a:xfrm>
          <a:prstGeom prst="rect">
            <a:avLst/>
          </a:prstGeom>
          <a:solidFill>
            <a:schemeClr val="bg2">
              <a:lumMod val="85000"/>
            </a:schemeClr>
          </a:solidFill>
        </p:spPr>
        <p:txBody>
          <a:bodyPr wrap="square">
            <a:spAutoFit/>
          </a:bodyPr>
          <a:lstStyle/>
          <a:p>
            <a:r>
              <a:rPr lang="zh-CN" altLang="en-US" dirty="0"/>
              <a:t>agent1.sources.r1.type = TAILDIR</a:t>
            </a:r>
            <a:endParaRPr lang="zh-CN" altLang="en-US" dirty="0"/>
          </a:p>
          <a:p>
            <a:r>
              <a:rPr lang="zh-CN" altLang="en-US" dirty="0"/>
              <a:t>agent1.sources.r1.filegroups = f1</a:t>
            </a:r>
            <a:endParaRPr lang="zh-CN" altLang="en-US" dirty="0"/>
          </a:p>
          <a:p>
            <a:r>
              <a:rPr lang="zh-CN" altLang="en-US" dirty="0"/>
              <a:t>agent1.sources.r1.filegroups.f1 = /opt/click.log</a:t>
            </a:r>
            <a:endParaRPr lang="zh-CN" altLang="en-US" dirty="0"/>
          </a:p>
          <a:p>
            <a:r>
              <a:rPr lang="zh-CN" altLang="en-US" dirty="0"/>
              <a:t>agent1.sources.r1.positionFile = /opt/flume-taildir.position</a:t>
            </a:r>
            <a:endParaRPr lang="en-US" altLang="zh-CN" dirty="0"/>
          </a:p>
          <a:p>
            <a:r>
              <a:rPr lang="en-US" altLang="zh-CN" dirty="0"/>
              <a:t>agent1.channels.c1.type = memory</a:t>
            </a:r>
            <a:endParaRPr lang="en-US" altLang="zh-CN" dirty="0"/>
          </a:p>
          <a:p>
            <a:r>
              <a:rPr lang="en-US" altLang="zh-CN" dirty="0"/>
              <a:t>agent1.channels.c1.capacity = 10000</a:t>
            </a:r>
            <a:endParaRPr lang="en-US" altLang="zh-CN" dirty="0"/>
          </a:p>
          <a:p>
            <a:r>
              <a:rPr lang="en-US" altLang="zh-CN" dirty="0"/>
              <a:t>agent1.channels.c1.transactionCapacity = 1000</a:t>
            </a:r>
            <a:endParaRPr lang="en-US" altLang="zh-CN" dirty="0"/>
          </a:p>
        </p:txBody>
      </p:sp>
      <p:sp>
        <p:nvSpPr>
          <p:cNvPr id="13" name="文本框 12"/>
          <p:cNvSpPr txBox="1"/>
          <p:nvPr/>
        </p:nvSpPr>
        <p:spPr>
          <a:xfrm>
            <a:off x="6437168" y="2043546"/>
            <a:ext cx="5484668"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TAILDIR Source</a:t>
            </a:r>
            <a:r>
              <a:rPr lang="zh-CN" altLang="en-US" dirty="0"/>
              <a:t>：专门用于监控一个或多个文件的“追加内容”。</a:t>
            </a:r>
            <a:endParaRPr lang="en-US" altLang="zh-CN" dirty="0"/>
          </a:p>
          <a:p>
            <a:pPr marL="285750" indent="-285750">
              <a:buFont typeface="Arial" panose="020B0604020202020204" pitchFamily="34" charset="0"/>
              <a:buChar char="•"/>
            </a:pPr>
            <a:r>
              <a:rPr lang="en-US" altLang="zh-CN" dirty="0"/>
              <a:t>filegroups.f1</a:t>
            </a:r>
            <a:r>
              <a:rPr lang="zh-CN" altLang="en-US" dirty="0"/>
              <a:t>：指定被监控的文件路径。</a:t>
            </a:r>
            <a:endParaRPr lang="en-US" altLang="zh-CN" dirty="0"/>
          </a:p>
          <a:p>
            <a:pPr marL="285750" indent="-285750">
              <a:buFont typeface="Arial" panose="020B0604020202020204" pitchFamily="34" charset="0"/>
              <a:buChar char="•"/>
            </a:pPr>
            <a:r>
              <a:rPr lang="en-US" altLang="zh-CN" dirty="0" err="1"/>
              <a:t>positionFile</a:t>
            </a:r>
            <a:r>
              <a:rPr lang="zh-CN" altLang="en-US" dirty="0"/>
              <a:t>：记录每个文件读取的偏移量，保证 </a:t>
            </a:r>
            <a:r>
              <a:rPr lang="en-US" altLang="zh-CN" dirty="0"/>
              <a:t>Flume </a:t>
            </a:r>
            <a:r>
              <a:rPr lang="zh-CN" altLang="en-US" dirty="0"/>
              <a:t>重启时不会丢失数据。</a:t>
            </a:r>
            <a:endParaRPr lang="en-US" altLang="zh-CN" dirty="0"/>
          </a:p>
          <a:p>
            <a:pPr marL="285750" indent="-285750">
              <a:buFont typeface="Arial" panose="020B0604020202020204" pitchFamily="34" charset="0"/>
              <a:buChar char="•"/>
            </a:pPr>
            <a:r>
              <a:rPr lang="en-US" altLang="zh-CN" dirty="0" err="1"/>
              <a:t>batchSize</a:t>
            </a:r>
            <a:r>
              <a:rPr lang="zh-CN" altLang="en-US" dirty="0"/>
              <a:t>：每次最多读取 </a:t>
            </a:r>
            <a:r>
              <a:rPr lang="en-US" altLang="zh-CN" dirty="0"/>
              <a:t>100 </a:t>
            </a:r>
            <a:r>
              <a:rPr lang="zh-CN" altLang="en-US" dirty="0"/>
              <a:t>行。</a:t>
            </a:r>
            <a:endParaRPr lang="en-US" altLang="zh-CN" dirty="0"/>
          </a:p>
          <a:p>
            <a:pPr marL="285750" indent="-285750">
              <a:buFont typeface="Arial" panose="020B0604020202020204" pitchFamily="34" charset="0"/>
              <a:buChar char="•"/>
            </a:pPr>
            <a:r>
              <a:rPr lang="en-US" altLang="zh-CN" dirty="0"/>
              <a:t>capacity=10000 </a:t>
            </a:r>
            <a:r>
              <a:rPr lang="zh-CN" altLang="en-US" dirty="0"/>
              <a:t>表示缓冲区总容量。</a:t>
            </a:r>
            <a:endParaRPr lang="en-US" altLang="zh-CN" dirty="0"/>
          </a:p>
          <a:p>
            <a:pPr marL="285750" indent="-285750">
              <a:buFont typeface="Arial" panose="020B0604020202020204" pitchFamily="34" charset="0"/>
              <a:buChar char="•"/>
            </a:pPr>
            <a:r>
              <a:rPr lang="en-US" altLang="zh-CN" dirty="0" err="1"/>
              <a:t>transactionCapacity</a:t>
            </a:r>
            <a:r>
              <a:rPr lang="en-US" altLang="zh-CN" dirty="0"/>
              <a:t>=1000 </a:t>
            </a:r>
            <a:r>
              <a:rPr lang="zh-CN" altLang="en-US" dirty="0"/>
              <a:t>表示每次事务处理最大数据量。</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p:cNvSpPr txBox="1"/>
          <p:nvPr>
            <p:custDataLst>
              <p:tags r:id="rId1"/>
            </p:custDataLst>
          </p:nvPr>
        </p:nvSpPr>
        <p:spPr>
          <a:xfrm>
            <a:off x="514350" y="952500"/>
            <a:ext cx="1861022"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Kafka</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 name="文本框 5"/>
          <p:cNvSpPr txBox="1"/>
          <p:nvPr/>
        </p:nvSpPr>
        <p:spPr>
          <a:xfrm>
            <a:off x="514350" y="1868855"/>
            <a:ext cx="3658002" cy="2031325"/>
          </a:xfrm>
          <a:prstGeom prst="rect">
            <a:avLst/>
          </a:prstGeom>
          <a:noFill/>
        </p:spPr>
        <p:txBody>
          <a:bodyPr wrap="square" rtlCol="0">
            <a:spAutoFit/>
          </a:bodyPr>
          <a:lstStyle/>
          <a:p>
            <a:r>
              <a:rPr lang="en-US" altLang="zh-CN" dirty="0"/>
              <a:t>Kafka</a:t>
            </a:r>
            <a:r>
              <a:rPr lang="zh-CN" altLang="en-US" dirty="0"/>
              <a:t>是整个系统的消息缓冲和解耦中心，在这里是一个消息中间件，用于缓冲 </a:t>
            </a:r>
            <a:r>
              <a:rPr lang="en-US" altLang="zh-CN" dirty="0"/>
              <a:t>Flume </a:t>
            </a:r>
            <a:r>
              <a:rPr lang="zh-CN" altLang="en-US" dirty="0"/>
              <a:t>发过来的数据，提供给 </a:t>
            </a:r>
            <a:r>
              <a:rPr lang="en-US" altLang="zh-CN" dirty="0" err="1"/>
              <a:t>PySpark</a:t>
            </a:r>
            <a:r>
              <a:rPr lang="en-US" altLang="zh-CN" dirty="0"/>
              <a:t> </a:t>
            </a:r>
            <a:r>
              <a:rPr lang="zh-CN" altLang="en-US" dirty="0"/>
              <a:t>程序进行消费和处理。</a:t>
            </a:r>
            <a:endParaRPr lang="en-US" altLang="zh-CN" dirty="0"/>
          </a:p>
          <a:p>
            <a:r>
              <a:rPr lang="zh-CN" altLang="en-US" dirty="0"/>
              <a:t>使用 </a:t>
            </a:r>
            <a:r>
              <a:rPr lang="en-US" altLang="zh-CN" dirty="0"/>
              <a:t>Kafka Sink </a:t>
            </a:r>
            <a:r>
              <a:rPr lang="zh-CN" altLang="en-US" dirty="0"/>
              <a:t>将日志消息推送到 </a:t>
            </a:r>
            <a:r>
              <a:rPr lang="en-US" altLang="zh-CN" dirty="0"/>
              <a:t>Kafka </a:t>
            </a:r>
            <a:r>
              <a:rPr lang="zh-CN" altLang="en-US" dirty="0"/>
              <a:t>的 </a:t>
            </a:r>
            <a:r>
              <a:rPr lang="en-US" altLang="zh-CN" dirty="0"/>
              <a:t>flume-topic </a:t>
            </a:r>
            <a:r>
              <a:rPr lang="zh-CN" altLang="en-US" dirty="0"/>
              <a:t>中。</a:t>
            </a:r>
            <a:endParaRPr lang="zh-CN" altLang="en-US" dirty="0"/>
          </a:p>
        </p:txBody>
      </p:sp>
      <p:sp>
        <p:nvSpPr>
          <p:cNvPr id="11" name="文本框 10"/>
          <p:cNvSpPr txBox="1"/>
          <p:nvPr/>
        </p:nvSpPr>
        <p:spPr>
          <a:xfrm>
            <a:off x="5259533" y="2145853"/>
            <a:ext cx="6475268" cy="1477328"/>
          </a:xfrm>
          <a:prstGeom prst="rect">
            <a:avLst/>
          </a:prstGeom>
          <a:solidFill>
            <a:schemeClr val="bg2">
              <a:lumMod val="85000"/>
            </a:schemeClr>
          </a:solidFill>
        </p:spPr>
        <p:txBody>
          <a:bodyPr wrap="square">
            <a:spAutoFit/>
          </a:bodyPr>
          <a:lstStyle/>
          <a:p>
            <a:r>
              <a:rPr lang="en-US" altLang="zh-CN" dirty="0"/>
              <a:t>agent1.sinks.k1.type = </a:t>
            </a:r>
            <a:r>
              <a:rPr lang="en-US" altLang="zh-CN" dirty="0" err="1"/>
              <a:t>org.apache.flume.sink.kafka.KafkaSink</a:t>
            </a:r>
            <a:endParaRPr lang="en-US" altLang="zh-CN" dirty="0"/>
          </a:p>
          <a:p>
            <a:r>
              <a:rPr lang="en-US" altLang="zh-CN" dirty="0"/>
              <a:t>agent1.sinks.k1.topic = flume-topic</a:t>
            </a:r>
            <a:endParaRPr lang="en-US" altLang="zh-CN" dirty="0"/>
          </a:p>
          <a:p>
            <a:r>
              <a:rPr lang="en-US" altLang="zh-CN" dirty="0"/>
              <a:t>agent1.sinks.k1.brokerList = localhost:9092</a:t>
            </a:r>
            <a:endParaRPr lang="en-US" altLang="zh-CN" dirty="0"/>
          </a:p>
          <a:p>
            <a:r>
              <a:rPr lang="fr-FR" altLang="zh-CN" dirty="0"/>
              <a:t>agent1.sources.r1.channels = c1</a:t>
            </a:r>
            <a:endParaRPr lang="fr-FR" altLang="zh-CN" dirty="0"/>
          </a:p>
          <a:p>
            <a:r>
              <a:rPr lang="fr-FR" altLang="zh-CN" dirty="0"/>
              <a:t>agent1.sinks.k1.channel = c1</a:t>
            </a:r>
            <a:endParaRPr lang="fr-FR" altLang="zh-CN"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p:cNvSpPr txBox="1"/>
          <p:nvPr>
            <p:custDataLst>
              <p:tags r:id="rId1"/>
            </p:custDataLst>
          </p:nvPr>
        </p:nvSpPr>
        <p:spPr>
          <a:xfrm>
            <a:off x="514350" y="952500"/>
            <a:ext cx="5006114"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Spark Streaming</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cxnSp>
        <p:nvCxnSpPr>
          <p:cNvPr id="15" name="直接箭头连接符 14"/>
          <p:cNvCxnSpPr/>
          <p:nvPr/>
        </p:nvCxnSpPr>
        <p:spPr>
          <a:xfrm flipV="1">
            <a:off x="2208679" y="780204"/>
            <a:ext cx="6617335" cy="5485130"/>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16" name="椭圆 15"/>
          <p:cNvSpPr/>
          <p:nvPr/>
        </p:nvSpPr>
        <p:spPr>
          <a:xfrm>
            <a:off x="4695199" y="399923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椭圆 16"/>
          <p:cNvSpPr/>
          <p:nvPr/>
        </p:nvSpPr>
        <p:spPr>
          <a:xfrm>
            <a:off x="5956343" y="292357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18" name="直接连接符 17"/>
          <p:cNvCxnSpPr/>
          <p:nvPr/>
        </p:nvCxnSpPr>
        <p:spPr>
          <a:xfrm>
            <a:off x="3939521" y="483827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663197" y="536532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20" name="TextBox 81"/>
          <p:cNvSpPr txBox="1">
            <a:spLocks noChangeArrowheads="1"/>
          </p:cNvSpPr>
          <p:nvPr/>
        </p:nvSpPr>
        <p:spPr bwMode="auto">
          <a:xfrm>
            <a:off x="4817746" y="4973320"/>
            <a:ext cx="4341158" cy="584775"/>
          </a:xfrm>
          <a:prstGeom prst="rect">
            <a:avLst/>
          </a:prstGeom>
          <a:noFill/>
          <a:ln w="9525">
            <a:noFill/>
            <a:miter lim="800000"/>
          </a:ln>
        </p:spPr>
        <p:txBody>
          <a:bodyPr wrap="square">
            <a:spAutoFit/>
          </a:bodyPr>
          <a:lstStyle/>
          <a:p>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从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读取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topic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flume-topic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的数据 </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1" name="直接连接符 20"/>
          <p:cNvCxnSpPr/>
          <p:nvPr/>
        </p:nvCxnSpPr>
        <p:spPr>
          <a:xfrm flipH="1" flipV="1">
            <a:off x="4117528" y="352086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16547" y="352086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23" name="TextBox 87"/>
          <p:cNvSpPr txBox="1">
            <a:spLocks noChangeArrowheads="1"/>
          </p:cNvSpPr>
          <p:nvPr/>
        </p:nvSpPr>
        <p:spPr bwMode="auto">
          <a:xfrm>
            <a:off x="827405" y="3163570"/>
            <a:ext cx="3905882" cy="553998"/>
          </a:xfrm>
          <a:prstGeom prst="rect">
            <a:avLst/>
          </a:prstGeom>
          <a:noFill/>
          <a:ln w="9525">
            <a:noFill/>
            <a:miter lim="800000"/>
          </a:ln>
        </p:spPr>
        <p:txBody>
          <a:bodyPr wrap="square">
            <a:spAutoFit/>
          </a:bodyPr>
          <a:lstStyle/>
          <a:p>
            <a:pPr>
              <a:lnSpc>
                <a:spcPts val="1800"/>
              </a:lnSpc>
            </a:pP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每条数据被读取为一行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message</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25" name="椭圆 24"/>
          <p:cNvSpPr/>
          <p:nvPr/>
        </p:nvSpPr>
        <p:spPr>
          <a:xfrm>
            <a:off x="5715119" y="312716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7" name="直接连接符 26"/>
          <p:cNvCxnSpPr/>
          <p:nvPr/>
        </p:nvCxnSpPr>
        <p:spPr>
          <a:xfrm>
            <a:off x="6663092" y="385318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0" name="TextBox 97"/>
          <p:cNvSpPr txBox="1">
            <a:spLocks noChangeArrowheads="1"/>
          </p:cNvSpPr>
          <p:nvPr/>
        </p:nvSpPr>
        <p:spPr bwMode="auto">
          <a:xfrm>
            <a:off x="6883400" y="3244215"/>
            <a:ext cx="437007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3.</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将 </a:t>
            </a: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message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的值转换为字符串，计算出 </a:t>
            </a:r>
            <a:r>
              <a:rPr lang="en-US" sz="1600" dirty="0" err="1">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start_day</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1" name="直接连接符 30"/>
          <p:cNvCxnSpPr/>
          <p:nvPr/>
        </p:nvCxnSpPr>
        <p:spPr>
          <a:xfrm flipH="1">
            <a:off x="1777219" y="247523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2" name="TextBox 101"/>
          <p:cNvSpPr txBox="1">
            <a:spLocks noChangeArrowheads="1"/>
          </p:cNvSpPr>
          <p:nvPr/>
        </p:nvSpPr>
        <p:spPr bwMode="auto">
          <a:xfrm>
            <a:off x="1821252" y="2087849"/>
            <a:ext cx="3821430" cy="32316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4.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连接</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MySQL</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，更新数据库中的表</a:t>
            </a:r>
            <a:endPar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3" name="直接连接符 32"/>
          <p:cNvCxnSpPr/>
          <p:nvPr/>
        </p:nvCxnSpPr>
        <p:spPr>
          <a:xfrm flipV="1">
            <a:off x="6847188" y="247523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34" name="TextBox 108"/>
          <p:cNvSpPr txBox="1">
            <a:spLocks noChangeArrowheads="1"/>
          </p:cNvSpPr>
          <p:nvPr/>
        </p:nvSpPr>
        <p:spPr bwMode="auto">
          <a:xfrm>
            <a:off x="7941658" y="1887083"/>
            <a:ext cx="3523615" cy="553998"/>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5.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完成</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ETL</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步骤，将点击事件保存到数据库</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5" name="直接连接符 34"/>
          <p:cNvCxnSpPr/>
          <p:nvPr/>
        </p:nvCxnSpPr>
        <p:spPr>
          <a:xfrm>
            <a:off x="5924604" y="333883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5365976" y="247523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6671557" y="231224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椭圆 37"/>
          <p:cNvSpPr/>
          <p:nvPr/>
        </p:nvSpPr>
        <p:spPr>
          <a:xfrm>
            <a:off x="3829059" y="469646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right)">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right)">
                                      <p:cBhvr>
                                        <p:cTn id="59" dur="500"/>
                                        <p:tgtEl>
                                          <p:spTgt spid="36"/>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right)">
                                      <p:cBhvr>
                                        <p:cTn id="63" dur="500"/>
                                        <p:tgtEl>
                                          <p:spTgt spid="31"/>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20" grpId="0"/>
      <p:bldP spid="23" grpId="0"/>
      <p:bldP spid="25" grpId="0" bldLvl="0" animBg="1"/>
      <p:bldP spid="30" grpId="0"/>
      <p:bldP spid="32" grpId="0"/>
      <p:bldP spid="34" grpId="0"/>
      <p:bldP spid="37" grpId="0" bldLvl="0" animBg="1"/>
      <p:bldP spid="3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3917048" y="2691765"/>
            <a:ext cx="4356001" cy="769441"/>
          </a:xfrm>
          <a:prstGeom prst="rect">
            <a:avLst/>
          </a:prstGeom>
          <a:noFill/>
        </p:spPr>
        <p:txBody>
          <a:bodyPr wrap="none" rtlCol="0">
            <a:spAutoFit/>
          </a:bodyPr>
          <a:lstStyle/>
          <a:p>
            <a:pPr algn="ctr"/>
            <a:r>
              <a:rPr lang="en-US" altLang="zh-CN"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03</a:t>
              </a:r>
              <a:endParaRPr lang="en-US" altLang="zh-CN" sz="40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a:t>
            </a:r>
            <a:r>
              <a:rPr lang="en-US" altLang="zh-CN" dirty="0"/>
              <a:t> </a:t>
            </a:r>
            <a:r>
              <a:rPr lang="zh-CN" altLang="en-US" dirty="0"/>
              <a:t>表</a:t>
            </a:r>
            <a:endParaRPr lang="zh-CN" altLang="en-US" dirty="0"/>
          </a:p>
        </p:txBody>
      </p:sp>
      <p:pic>
        <p:nvPicPr>
          <p:cNvPr id="14" name="图片 13"/>
          <p:cNvPicPr>
            <a:picLocks noChangeAspect="1"/>
          </p:cNvPicPr>
          <p:nvPr/>
        </p:nvPicPr>
        <p:blipFill>
          <a:blip r:embed="rId1"/>
          <a:stretch>
            <a:fillRect/>
          </a:stretch>
        </p:blipFill>
        <p:spPr>
          <a:xfrm>
            <a:off x="781016" y="1991023"/>
            <a:ext cx="5314984" cy="2913169"/>
          </a:xfrm>
          <a:prstGeom prst="rect">
            <a:avLst/>
          </a:prstGeom>
        </p:spPr>
      </p:pic>
      <p:sp>
        <p:nvSpPr>
          <p:cNvPr id="15" name="文本框 14"/>
          <p:cNvSpPr txBox="1"/>
          <p:nvPr/>
        </p:nvSpPr>
        <p:spPr>
          <a:xfrm>
            <a:off x="7058889" y="2222660"/>
            <a:ext cx="4080165" cy="2585323"/>
          </a:xfrm>
          <a:prstGeom prst="rect">
            <a:avLst/>
          </a:prstGeom>
          <a:noFill/>
        </p:spPr>
        <p:txBody>
          <a:bodyPr wrap="square" rtlCol="0">
            <a:spAutoFit/>
          </a:bodyPr>
          <a:lstStyle/>
          <a:p>
            <a:r>
              <a:rPr lang="zh-CN" altLang="en-US" dirty="0"/>
              <a:t>该表存储了所有的新闻信息，包含</a:t>
            </a:r>
            <a:endParaRPr lang="en-US" altLang="zh-CN" dirty="0"/>
          </a:p>
          <a:p>
            <a:pPr marL="285750" indent="-285750">
              <a:buFont typeface="Arial" panose="020B0604020202020204" pitchFamily="34" charset="0"/>
              <a:buChar char="•"/>
            </a:pPr>
            <a:r>
              <a:rPr lang="zh-CN" altLang="en-US" dirty="0"/>
              <a:t>新闻</a:t>
            </a:r>
            <a:r>
              <a:rPr lang="en-US" altLang="zh-CN" dirty="0"/>
              <a:t>ID</a:t>
            </a:r>
            <a:endParaRPr lang="en-US" altLang="zh-CN" dirty="0"/>
          </a:p>
          <a:p>
            <a:pPr marL="285750" indent="-285750">
              <a:buFont typeface="Arial" panose="020B0604020202020204" pitchFamily="34" charset="0"/>
              <a:buChar char="•"/>
            </a:pPr>
            <a:r>
              <a:rPr lang="zh-CN" altLang="en-US" dirty="0"/>
              <a:t>标题</a:t>
            </a:r>
            <a:r>
              <a:rPr lang="en-US" altLang="zh-CN" dirty="0"/>
              <a:t>headline</a:t>
            </a:r>
            <a:endParaRPr lang="en-US" altLang="zh-CN" dirty="0"/>
          </a:p>
          <a:p>
            <a:pPr marL="285750" indent="-285750">
              <a:buFont typeface="Arial" panose="020B0604020202020204" pitchFamily="34" charset="0"/>
              <a:buChar char="•"/>
            </a:pPr>
            <a:r>
              <a:rPr lang="zh-CN" altLang="en-US" dirty="0"/>
              <a:t>内容</a:t>
            </a:r>
            <a:r>
              <a:rPr lang="en-US" altLang="zh-CN" dirty="0"/>
              <a:t>content</a:t>
            </a:r>
            <a:endParaRPr lang="en-US" altLang="zh-CN" dirty="0"/>
          </a:p>
          <a:p>
            <a:pPr marL="285750" indent="-285750">
              <a:buFont typeface="Arial" panose="020B0604020202020204" pitchFamily="34" charset="0"/>
              <a:buChar char="•"/>
            </a:pPr>
            <a:r>
              <a:rPr lang="zh-CN" altLang="en-US" dirty="0"/>
              <a:t>类别</a:t>
            </a:r>
            <a:r>
              <a:rPr lang="en-US" altLang="zh-CN" dirty="0"/>
              <a:t>category</a:t>
            </a:r>
            <a:endParaRPr lang="en-US" altLang="zh-CN" dirty="0"/>
          </a:p>
          <a:p>
            <a:pPr marL="285750" indent="-285750">
              <a:buFont typeface="Arial" panose="020B0604020202020204" pitchFamily="34" charset="0"/>
              <a:buChar char="•"/>
            </a:pPr>
            <a:r>
              <a:rPr lang="zh-CN" altLang="en-US" dirty="0"/>
              <a:t>主题</a:t>
            </a:r>
            <a:r>
              <a:rPr lang="en-US" altLang="zh-CN" dirty="0"/>
              <a:t>topic</a:t>
            </a:r>
            <a:endParaRPr lang="en-US" altLang="zh-CN" dirty="0"/>
          </a:p>
          <a:p>
            <a:pPr marL="285750" indent="-285750">
              <a:buFont typeface="Arial" panose="020B0604020202020204" pitchFamily="34" charset="0"/>
              <a:buChar char="•"/>
            </a:pPr>
            <a:r>
              <a:rPr lang="zh-CN" altLang="en-US" dirty="0"/>
              <a:t>总浏览次数</a:t>
            </a:r>
            <a:r>
              <a:rPr lang="en-US" altLang="zh-CN" dirty="0" err="1"/>
              <a:t>total_browse_num</a:t>
            </a:r>
            <a:endParaRPr lang="en-US" altLang="zh-CN" dirty="0"/>
          </a:p>
          <a:p>
            <a:pPr marL="285750" indent="-285750">
              <a:buFont typeface="Arial" panose="020B0604020202020204" pitchFamily="34" charset="0"/>
              <a:buChar char="•"/>
            </a:pPr>
            <a:r>
              <a:rPr lang="zh-CN" altLang="en-US" dirty="0"/>
              <a:t>总浏览时长</a:t>
            </a:r>
            <a:r>
              <a:rPr lang="en-US" altLang="zh-CN" dirty="0" err="1"/>
              <a:t>total_browse_duration</a:t>
            </a:r>
            <a:endParaRPr lang="zh-CN" altLang="en-US" dirty="0"/>
          </a:p>
          <a:p>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t_news_browse_record</a:t>
            </a:r>
            <a:r>
              <a:rPr lang="en-US" altLang="zh-CN" dirty="0"/>
              <a:t> </a:t>
            </a:r>
            <a:r>
              <a:rPr lang="zh-CN" altLang="en-US" dirty="0"/>
              <a:t>表</a:t>
            </a:r>
            <a:endParaRPr lang="zh-CN" altLang="en-US" dirty="0"/>
          </a:p>
        </p:txBody>
      </p:sp>
      <p:sp>
        <p:nvSpPr>
          <p:cNvPr id="15" name="文本框 14"/>
          <p:cNvSpPr txBox="1"/>
          <p:nvPr/>
        </p:nvSpPr>
        <p:spPr>
          <a:xfrm>
            <a:off x="7031180" y="1079660"/>
            <a:ext cx="4080165" cy="5078313"/>
          </a:xfrm>
          <a:prstGeom prst="rect">
            <a:avLst/>
          </a:prstGeom>
          <a:noFill/>
        </p:spPr>
        <p:txBody>
          <a:bodyPr wrap="square" rtlCol="0">
            <a:spAutoFit/>
          </a:bodyPr>
          <a:lstStyle/>
          <a:p>
            <a:r>
              <a:rPr lang="zh-CN" altLang="en-US" dirty="0"/>
              <a:t>该表存储用户的新闻浏览记录，包括用户</a:t>
            </a:r>
            <a:r>
              <a:rPr lang="en-US" altLang="zh-CN" dirty="0"/>
              <a:t>ID</a:t>
            </a:r>
            <a:r>
              <a:rPr lang="zh-CN" altLang="en-US" dirty="0"/>
              <a:t>、新闻</a:t>
            </a:r>
            <a:r>
              <a:rPr lang="en-US" altLang="zh-CN" dirty="0"/>
              <a:t>ID</a:t>
            </a:r>
            <a:r>
              <a:rPr lang="zh-CN" altLang="en-US" dirty="0"/>
              <a:t>、浏览时间戳、浏览持续时间和浏览的天戳，这里的天戳指距离</a:t>
            </a:r>
            <a:r>
              <a:rPr lang="en-US" altLang="zh-CN" dirty="0"/>
              <a:t>1970</a:t>
            </a:r>
            <a:r>
              <a:rPr lang="zh-CN" altLang="en-US" dirty="0"/>
              <a:t>年的天数。</a:t>
            </a:r>
            <a:endParaRPr lang="zh-CN" altLang="en-US" dirty="0"/>
          </a:p>
          <a:p>
            <a:r>
              <a:rPr lang="zh-CN" altLang="en-US" dirty="0"/>
              <a:t>我们将时间都以整数表示，在具体需要显示时再将其转换，目的是便于建立索引、加快诸如根据天数统计相关信息的速度。</a:t>
            </a:r>
            <a:endParaRPr lang="zh-CN" altLang="en-US" dirty="0"/>
          </a:p>
          <a:p>
            <a:endParaRPr lang="zh-CN" altLang="en-US" dirty="0"/>
          </a:p>
          <a:p>
            <a:r>
              <a:rPr lang="zh-CN" altLang="en-US" dirty="0"/>
              <a:t>此外建立了索引，分别加快了：</a:t>
            </a:r>
            <a:endParaRPr lang="zh-CN" altLang="en-US" dirty="0"/>
          </a:p>
          <a:p>
            <a:r>
              <a:rPr lang="en-US" altLang="zh-CN" dirty="0"/>
              <a:t>1. </a:t>
            </a:r>
            <a:r>
              <a:rPr lang="zh-CN" altLang="en-US" dirty="0"/>
              <a:t>用户</a:t>
            </a:r>
            <a:r>
              <a:rPr lang="en-US" altLang="zh-CN" dirty="0"/>
              <a:t>ID</a:t>
            </a:r>
            <a:r>
              <a:rPr lang="zh-CN" altLang="en-US" dirty="0"/>
              <a:t>索引：加快针对某些用户浏览情况的查询</a:t>
            </a:r>
            <a:endParaRPr lang="zh-CN" altLang="en-US" dirty="0"/>
          </a:p>
          <a:p>
            <a:r>
              <a:rPr lang="en-US" altLang="zh-CN" dirty="0"/>
              <a:t>2. </a:t>
            </a:r>
            <a:r>
              <a:rPr lang="zh-CN" altLang="en-US" dirty="0"/>
              <a:t>新闻</a:t>
            </a:r>
            <a:r>
              <a:rPr lang="en-US" altLang="zh-CN" dirty="0"/>
              <a:t>ID</a:t>
            </a:r>
            <a:r>
              <a:rPr lang="zh-CN" altLang="en-US" dirty="0"/>
              <a:t>索引：加快针对某些</a:t>
            </a:r>
            <a:r>
              <a:rPr lang="en-US" altLang="zh-CN" dirty="0"/>
              <a:t>/</a:t>
            </a:r>
            <a:r>
              <a:rPr lang="zh-CN" altLang="en-US" dirty="0"/>
              <a:t>某类新闻被点击情况的查询</a:t>
            </a:r>
            <a:endParaRPr lang="zh-CN" altLang="en-US" dirty="0"/>
          </a:p>
          <a:p>
            <a:r>
              <a:rPr lang="en-US" altLang="zh-CN" dirty="0"/>
              <a:t>3. </a:t>
            </a:r>
            <a:r>
              <a:rPr lang="zh-CN" altLang="en-US" dirty="0"/>
              <a:t>时间戳</a:t>
            </a:r>
            <a:r>
              <a:rPr lang="en-US" altLang="zh-CN" dirty="0" err="1"/>
              <a:t>start_ts</a:t>
            </a:r>
            <a:r>
              <a:rPr lang="zh-CN" altLang="en-US" dirty="0"/>
              <a:t>和天戳</a:t>
            </a:r>
            <a:r>
              <a:rPr lang="en-US" altLang="zh-CN" dirty="0" err="1"/>
              <a:t>start_day</a:t>
            </a:r>
            <a:r>
              <a:rPr lang="zh-CN" altLang="en-US" dirty="0"/>
              <a:t>索引：加快针对某个时间段的用户浏览情况和新闻被点击情况的查询</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791845" y="1755785"/>
            <a:ext cx="4549271" cy="45096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t_news_daily_category</a:t>
            </a:r>
            <a:r>
              <a:rPr lang="en-US" altLang="zh-CN" dirty="0"/>
              <a:t> </a:t>
            </a:r>
            <a:r>
              <a:rPr lang="zh-CN" altLang="en-US" dirty="0"/>
              <a:t>表</a:t>
            </a:r>
            <a:endParaRPr lang="zh-CN" altLang="en-US" dirty="0"/>
          </a:p>
        </p:txBody>
      </p:sp>
      <p:sp>
        <p:nvSpPr>
          <p:cNvPr id="15" name="文本框 14"/>
          <p:cNvSpPr txBox="1"/>
          <p:nvPr/>
        </p:nvSpPr>
        <p:spPr>
          <a:xfrm>
            <a:off x="6767943" y="2285098"/>
            <a:ext cx="4274129" cy="2585323"/>
          </a:xfrm>
          <a:prstGeom prst="rect">
            <a:avLst/>
          </a:prstGeom>
          <a:noFill/>
        </p:spPr>
        <p:txBody>
          <a:bodyPr wrap="square" rtlCol="0">
            <a:spAutoFit/>
          </a:bodyPr>
          <a:lstStyle/>
          <a:p>
            <a:r>
              <a:rPr lang="zh-CN" altLang="en-US" dirty="0"/>
              <a:t>该表存储某天某类别的新闻被浏览的次数和持续时间。作为冗余表，他可以被</a:t>
            </a:r>
            <a:r>
              <a:rPr lang="en-US" altLang="zh-CN" dirty="0" err="1"/>
              <a:t>t_news_browse_record</a:t>
            </a:r>
            <a:r>
              <a:rPr lang="zh-CN" altLang="en-US" dirty="0"/>
              <a:t>中被直接计算出来，但是由于</a:t>
            </a:r>
            <a:r>
              <a:rPr lang="en-US" altLang="zh-CN" dirty="0" err="1"/>
              <a:t>t_news_browse_record</a:t>
            </a:r>
            <a:r>
              <a:rPr lang="zh-CN" altLang="en-US" dirty="0"/>
              <a:t>的行数过多，如果按照类别查询，则会与</a:t>
            </a:r>
            <a:r>
              <a:rPr lang="en-US" altLang="zh-CN" dirty="0" err="1"/>
              <a:t>t_news</a:t>
            </a:r>
            <a:r>
              <a:rPr lang="zh-CN" altLang="en-US" dirty="0"/>
              <a:t>进行</a:t>
            </a:r>
            <a:r>
              <a:rPr lang="en-US" altLang="zh-CN" dirty="0"/>
              <a:t>join</a:t>
            </a:r>
            <a:r>
              <a:rPr lang="zh-CN" altLang="en-US" dirty="0"/>
              <a:t>操作，导致查询时间大量增加。因此我们在</a:t>
            </a:r>
            <a:r>
              <a:rPr lang="en-US" altLang="zh-CN" dirty="0" err="1"/>
              <a:t>kafka</a:t>
            </a:r>
            <a:r>
              <a:rPr lang="zh-CN" altLang="en-US" dirty="0"/>
              <a:t>队列出口的实时流计算程序中向此表中加入数据，大大提升查询效率。</a:t>
            </a:r>
            <a:endParaRPr lang="zh-CN" altLang="en-US" dirty="0"/>
          </a:p>
        </p:txBody>
      </p:sp>
      <p:pic>
        <p:nvPicPr>
          <p:cNvPr id="4" name="图片 3"/>
          <p:cNvPicPr>
            <a:picLocks noChangeAspect="1"/>
          </p:cNvPicPr>
          <p:nvPr/>
        </p:nvPicPr>
        <p:blipFill>
          <a:blip r:embed="rId1"/>
          <a:stretch>
            <a:fillRect/>
          </a:stretch>
        </p:blipFill>
        <p:spPr>
          <a:xfrm>
            <a:off x="791845" y="2369127"/>
            <a:ext cx="4764548" cy="254770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t_news_current_popularity </a:t>
            </a:r>
            <a:r>
              <a:rPr lang="zh-CN" altLang="en-US" dirty="0"/>
              <a:t>表</a:t>
            </a:r>
            <a:endParaRPr lang="zh-CN" altLang="en-US" dirty="0"/>
          </a:p>
        </p:txBody>
      </p:sp>
      <p:sp>
        <p:nvSpPr>
          <p:cNvPr id="15" name="文本框 14"/>
          <p:cNvSpPr txBox="1"/>
          <p:nvPr/>
        </p:nvSpPr>
        <p:spPr>
          <a:xfrm>
            <a:off x="6767943" y="2285098"/>
            <a:ext cx="4274129" cy="2584450"/>
          </a:xfrm>
          <a:prstGeom prst="rect">
            <a:avLst/>
          </a:prstGeom>
          <a:noFill/>
        </p:spPr>
        <p:txBody>
          <a:bodyPr wrap="square" rtlCol="0">
            <a:spAutoFit/>
          </a:bodyPr>
          <a:lstStyle/>
          <a:p>
            <a:r>
              <a:rPr lang="zh-CN" altLang="en-US" dirty="0"/>
              <a:t>该表存储最近半个月内各新闻浏览量的增速。作为冗余表，这些数据可以从</a:t>
            </a:r>
            <a:r>
              <a:rPr lang="en-US" altLang="zh-CN" dirty="0" err="1"/>
              <a:t>t_news_browse_record</a:t>
            </a:r>
            <a:r>
              <a:rPr lang="zh-CN" altLang="en-US" dirty="0"/>
              <a:t>中被直接计算出来，但是由于</a:t>
            </a:r>
            <a:r>
              <a:rPr lang="en-US" altLang="zh-CN" dirty="0" err="1"/>
              <a:t>t_news_browse_record</a:t>
            </a:r>
            <a:r>
              <a:rPr lang="zh-CN" altLang="en-US" dirty="0"/>
              <a:t>的行数过多，与</a:t>
            </a:r>
            <a:r>
              <a:rPr lang="en-US" altLang="zh-CN" dirty="0"/>
              <a:t>t_news</a:t>
            </a:r>
            <a:r>
              <a:rPr lang="zh-CN" altLang="en-US" dirty="0"/>
              <a:t>表进行</a:t>
            </a:r>
            <a:r>
              <a:rPr lang="en-US" altLang="zh-CN" dirty="0"/>
              <a:t>JOIN</a:t>
            </a:r>
            <a:r>
              <a:rPr lang="zh-CN" altLang="en-US" dirty="0"/>
              <a:t>操作时会导致查询时间大量增加。因此我们在数据库</a:t>
            </a:r>
            <a:r>
              <a:rPr lang="zh-CN" altLang="en-US" dirty="0" err="1"/>
              <a:t>中添加该表，并通过定时任务定期更新该表数据</a:t>
            </a:r>
            <a:r>
              <a:rPr lang="zh-CN" altLang="en-US" dirty="0"/>
              <a:t>，大大提升实时推荐时</a:t>
            </a:r>
            <a:r>
              <a:rPr lang="zh-CN" altLang="en-US" dirty="0"/>
              <a:t>的查询效率。</a:t>
            </a:r>
            <a:endParaRPr lang="zh-CN" altLang="en-US" dirty="0"/>
          </a:p>
        </p:txBody>
      </p:sp>
      <p:pic>
        <p:nvPicPr>
          <p:cNvPr id="3" name="图片 2"/>
          <p:cNvPicPr>
            <a:picLocks noChangeAspect="1"/>
          </p:cNvPicPr>
          <p:nvPr/>
        </p:nvPicPr>
        <p:blipFill>
          <a:blip r:embed="rId1"/>
          <a:stretch>
            <a:fillRect/>
          </a:stretch>
        </p:blipFill>
        <p:spPr>
          <a:xfrm>
            <a:off x="512445" y="2530475"/>
            <a:ext cx="5715000" cy="15335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101783" y="2691765"/>
            <a:ext cx="3987165" cy="768350"/>
          </a:xfrm>
          <a:prstGeom prst="rect">
            <a:avLst/>
          </a:prstGeom>
          <a:noFill/>
        </p:spPr>
        <p:txBody>
          <a:bodyPr wrap="none" rtlCol="0">
            <a:spAutoFit/>
          </a:bodyPr>
          <a:lstStyle/>
          <a:p>
            <a:pPr algn="l"/>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Analysis Serve</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04</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查询单个新闻的生命周期</a:t>
            </a:r>
            <a:endParaRPr dirty="0"/>
          </a:p>
        </p:txBody>
      </p:sp>
      <p:sp>
        <p:nvSpPr>
          <p:cNvPr id="15" name="文本框 14"/>
          <p:cNvSpPr txBox="1"/>
          <p:nvPr/>
        </p:nvSpPr>
        <p:spPr>
          <a:xfrm>
            <a:off x="536053" y="2186673"/>
            <a:ext cx="4274129" cy="922020"/>
          </a:xfrm>
          <a:prstGeom prst="rect">
            <a:avLst/>
          </a:prstGeom>
          <a:noFill/>
        </p:spPr>
        <p:txBody>
          <a:bodyPr wrap="square" rtlCol="0">
            <a:spAutoFit/>
          </a:bodyPr>
          <a:lstStyle/>
          <a:p>
            <a:r>
              <a:t>首先由用户输入新闻标题，使用后端提供的新闻标题的模糊匹配功能，选取需要查询的新闻标题。</a:t>
            </a:r>
          </a:p>
        </p:txBody>
      </p:sp>
      <p:pic>
        <p:nvPicPr>
          <p:cNvPr id="2" name="图片 1"/>
          <p:cNvPicPr>
            <a:picLocks noChangeAspect="1"/>
          </p:cNvPicPr>
          <p:nvPr/>
        </p:nvPicPr>
        <p:blipFill>
          <a:blip r:embed="rId1"/>
          <a:stretch>
            <a:fillRect/>
          </a:stretch>
        </p:blipFill>
        <p:spPr>
          <a:xfrm>
            <a:off x="4895215" y="2070100"/>
            <a:ext cx="3573780" cy="1038860"/>
          </a:xfrm>
          <a:prstGeom prst="rect">
            <a:avLst/>
          </a:prstGeom>
        </p:spPr>
      </p:pic>
      <p:pic>
        <p:nvPicPr>
          <p:cNvPr id="6" name="图片 5"/>
          <p:cNvPicPr>
            <a:picLocks noChangeAspect="1"/>
          </p:cNvPicPr>
          <p:nvPr/>
        </p:nvPicPr>
        <p:blipFill>
          <a:blip r:embed="rId2"/>
          <a:stretch>
            <a:fillRect/>
          </a:stretch>
        </p:blipFill>
        <p:spPr>
          <a:xfrm>
            <a:off x="8957310" y="1226185"/>
            <a:ext cx="2917190" cy="2372995"/>
          </a:xfrm>
          <a:prstGeom prst="rect">
            <a:avLst/>
          </a:prstGeom>
        </p:spPr>
      </p:pic>
      <p:sp>
        <p:nvSpPr>
          <p:cNvPr id="7" name="文本框 6"/>
          <p:cNvSpPr txBox="1"/>
          <p:nvPr/>
        </p:nvSpPr>
        <p:spPr>
          <a:xfrm>
            <a:off x="508748" y="4082783"/>
            <a:ext cx="4274129" cy="922020"/>
          </a:xfrm>
          <a:prstGeom prst="rect">
            <a:avLst/>
          </a:prstGeom>
          <a:noFill/>
        </p:spPr>
        <p:txBody>
          <a:bodyPr wrap="square" rtlCol="0">
            <a:spAutoFit/>
          </a:bodyPr>
          <a:p>
            <a:r>
              <a:t>然后根据新闻标题，由后端服务查找指定新闻在指定时间内的日浏览量变化，前端使用折线图进行展示。</a:t>
            </a:r>
          </a:p>
        </p:txBody>
      </p:sp>
      <p:pic>
        <p:nvPicPr>
          <p:cNvPr id="9" name="图片 8"/>
          <p:cNvPicPr>
            <a:picLocks noChangeAspect="1"/>
          </p:cNvPicPr>
          <p:nvPr/>
        </p:nvPicPr>
        <p:blipFill>
          <a:blip r:embed="rId3"/>
          <a:stretch>
            <a:fillRect/>
          </a:stretch>
        </p:blipFill>
        <p:spPr>
          <a:xfrm>
            <a:off x="5266055" y="4228465"/>
            <a:ext cx="6082665" cy="736600"/>
          </a:xfrm>
          <a:prstGeom prst="rect">
            <a:avLst/>
          </a:prstGeom>
        </p:spPr>
      </p:pic>
      <p:sp>
        <p:nvSpPr>
          <p:cNvPr id="10" name="右箭头 9"/>
          <p:cNvSpPr/>
          <p:nvPr/>
        </p:nvSpPr>
        <p:spPr>
          <a:xfrm>
            <a:off x="8427085" y="1498600"/>
            <a:ext cx="545465" cy="2188210"/>
          </a:xfrm>
          <a:prstGeom prst="rightArrow">
            <a:avLst/>
          </a:prstGeom>
          <a:solidFill>
            <a:schemeClr val="accent1">
              <a:lumMod val="75000"/>
            </a:schemeClr>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7" name="组合 6"/>
          <p:cNvGrpSpPr/>
          <p:nvPr/>
        </p:nvGrpSpPr>
        <p:grpSpPr>
          <a:xfrm>
            <a:off x="441960" y="406400"/>
            <a:ext cx="11308080" cy="6051550"/>
            <a:chOff x="696" y="630"/>
            <a:chExt cx="17808" cy="9540"/>
          </a:xfrm>
        </p:grpSpPr>
        <p:sp>
          <p:nvSpPr>
            <p:cNvPr id="10" name="矩形 9"/>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1" name="矩形 10"/>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graphicFrame>
        <p:nvGraphicFramePr>
          <p:cNvPr id="32" name="表格 31"/>
          <p:cNvGraphicFramePr>
            <a:graphicFrameLocks noGrp="1"/>
          </p:cNvGraphicFramePr>
          <p:nvPr>
            <p:custDataLst>
              <p:tags r:id="rId1"/>
            </p:custDataLst>
          </p:nvPr>
        </p:nvGraphicFramePr>
        <p:xfrm>
          <a:off x="1177290" y="1986280"/>
          <a:ext cx="9838690" cy="3185795"/>
        </p:xfrm>
        <a:graphic>
          <a:graphicData uri="http://schemas.openxmlformats.org/drawingml/2006/table">
            <a:tbl>
              <a:tblPr firstRow="1" bandRow="1">
                <a:tableStyleId>{3B4B98B0-60AC-42C2-AFA5-B58CD77FA1E5}</a:tableStyleId>
              </a:tblPr>
              <a:tblGrid>
                <a:gridCol w="3255645"/>
                <a:gridCol w="3216910"/>
                <a:gridCol w="3366135"/>
              </a:tblGrid>
              <a:tr h="631825">
                <a:tc>
                  <a:txBody>
                    <a:bodyPr/>
                    <a:lstStyle/>
                    <a:p>
                      <a:pPr algn="ctr">
                        <a:lnSpc>
                          <a:spcPct val="100000"/>
                        </a:lnSpc>
                      </a:pPr>
                      <a:r>
                        <a:rPr lang="zh-CN" sz="1600" dirty="0">
                          <a:effectLst/>
                        </a:rPr>
                        <a:t>姓名</a:t>
                      </a:r>
                      <a:endParaRPr lang="zh-CN" sz="1600" dirty="0">
                        <a:effectLst/>
                      </a:endParaRPr>
                    </a:p>
                  </a:txBody>
                  <a:tcPr marL="0" marR="0" marT="76200" marB="76200" anchor="ctr"/>
                </a:tc>
                <a:tc>
                  <a:txBody>
                    <a:bodyPr/>
                    <a:lstStyle/>
                    <a:p>
                      <a:pPr algn="ctr">
                        <a:lnSpc>
                          <a:spcPct val="100000"/>
                        </a:lnSpc>
                      </a:pPr>
                      <a:r>
                        <a:rPr lang="zh-CN" sz="1600" dirty="0">
                          <a:effectLst/>
                        </a:rPr>
                        <a:t>学号</a:t>
                      </a:r>
                      <a:endParaRPr lang="zh-CN" sz="1600" dirty="0">
                        <a:effectLst/>
                      </a:endParaRPr>
                    </a:p>
                  </a:txBody>
                  <a:tcPr marL="0" marR="0" marT="76200" marB="76200" anchor="ctr"/>
                </a:tc>
                <a:tc>
                  <a:txBody>
                    <a:bodyPr/>
                    <a:lstStyle/>
                    <a:p>
                      <a:pPr algn="ctr">
                        <a:lnSpc>
                          <a:spcPct val="100000"/>
                        </a:lnSpc>
                      </a:pPr>
                      <a:r>
                        <a:rPr lang="zh-CN" altLang="en-US" sz="1600" dirty="0">
                          <a:effectLst/>
                        </a:rPr>
                        <a:t>任务贡献</a:t>
                      </a:r>
                      <a:endParaRPr lang="zh-CN" altLang="en-US" sz="1600" dirty="0">
                        <a:effectLst/>
                      </a:endParaRPr>
                    </a:p>
                  </a:txBody>
                  <a:tcPr marL="0" marR="0" marT="76200" marB="76200" anchor="ctr"/>
                </a:tc>
              </a:tr>
              <a:tr h="638175">
                <a:tc>
                  <a:txBody>
                    <a:bodyPr/>
                    <a:lstStyle/>
                    <a:p>
                      <a:pPr algn="ctr">
                        <a:lnSpc>
                          <a:spcPct val="100000"/>
                        </a:lnSpc>
                      </a:pPr>
                      <a:r>
                        <a:rPr lang="zh-CN" altLang="en-US" sz="1600" dirty="0">
                          <a:effectLst/>
                        </a:rPr>
                        <a:t> 陈茁扬</a:t>
                      </a:r>
                      <a:endParaRPr lang="zh-CN" altLang="en-US" sz="1600" dirty="0">
                        <a:effectLst/>
                      </a:endParaRPr>
                    </a:p>
                  </a:txBody>
                  <a:tcPr marL="0" marR="0" marT="0" marB="0" anchor="ctr"/>
                </a:tc>
                <a:tc>
                  <a:txBody>
                    <a:bodyPr/>
                    <a:lstStyle/>
                    <a:p>
                      <a:pPr algn="ctr">
                        <a:lnSpc>
                          <a:spcPct val="100000"/>
                        </a:lnSpc>
                      </a:pPr>
                      <a:r>
                        <a:rPr lang="zh-CN" altLang="en-US" sz="1600" dirty="0">
                          <a:effectLst/>
                        </a:rPr>
                        <a:t>2253721</a:t>
                      </a: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810">
                <a:tc>
                  <a:txBody>
                    <a:bodyPr/>
                    <a:lstStyle/>
                    <a:p>
                      <a:pPr algn="ctr">
                        <a:lnSpc>
                          <a:spcPct val="100000"/>
                        </a:lnSpc>
                      </a:pPr>
                      <a:r>
                        <a:rPr lang="zh-CN" altLang="en-US" sz="1600" dirty="0">
                          <a:effectLst/>
                        </a:rPr>
                        <a:t>段子涛</a:t>
                      </a:r>
                      <a:endParaRPr lang="zh-CN" altLang="en-US" sz="1600" dirty="0">
                        <a:effectLst/>
                      </a:endParaRPr>
                    </a:p>
                  </a:txBody>
                  <a:tcPr marL="0" marR="0" marT="0" marB="0" anchor="ctr"/>
                </a:tc>
                <a:tc>
                  <a:txBody>
                    <a:bodyPr/>
                    <a:lstStyle/>
                    <a:p>
                      <a:pPr algn="ctr">
                        <a:lnSpc>
                          <a:spcPct val="100000"/>
                        </a:lnSpc>
                      </a:pPr>
                      <a:r>
                        <a:rPr lang="en-US" altLang="zh-CN" sz="1600" dirty="0">
                          <a:effectLst/>
                        </a:rPr>
                        <a:t>2254198</a:t>
                      </a:r>
                      <a:endParaRPr lang="en-US" altLang="zh-CN"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175">
                <a:tc>
                  <a:txBody>
                    <a:bodyPr/>
                    <a:lstStyle/>
                    <a:p>
                      <a:pPr algn="ctr">
                        <a:lnSpc>
                          <a:spcPct val="100000"/>
                        </a:lnSpc>
                      </a:pPr>
                      <a:r>
                        <a:rPr lang="zh-CN" altLang="en-US" sz="1600" dirty="0">
                          <a:effectLst/>
                        </a:rPr>
                        <a:t>王浩然</a:t>
                      </a:r>
                      <a:endParaRPr lang="zh-CN" altLang="en-US" sz="1600" dirty="0">
                        <a:effectLst/>
                      </a:endParaRPr>
                    </a:p>
                  </a:txBody>
                  <a:tcPr marL="0" marR="0" marT="0" marB="0" anchor="ctr"/>
                </a:tc>
                <a:tc>
                  <a:txBody>
                    <a:bodyPr/>
                    <a:lstStyle/>
                    <a:p>
                      <a:pPr algn="ctr">
                        <a:lnSpc>
                          <a:spcPct val="100000"/>
                        </a:lnSpc>
                      </a:pP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810">
                <a:tc>
                  <a:txBody>
                    <a:bodyPr/>
                    <a:lstStyle/>
                    <a:p>
                      <a:pPr algn="ctr">
                        <a:lnSpc>
                          <a:spcPct val="100000"/>
                        </a:lnSpc>
                      </a:pPr>
                      <a:r>
                        <a:rPr lang="zh-CN" altLang="en-US" sz="1600" dirty="0">
                          <a:effectLst/>
                        </a:rPr>
                        <a:t>奥泉瑞</a:t>
                      </a:r>
                      <a:endParaRPr lang="zh-CN" altLang="en-US" sz="1600" dirty="0">
                        <a:effectLst/>
                      </a:endParaRPr>
                    </a:p>
                  </a:txBody>
                  <a:tcPr marL="0" marR="0" marT="0" marB="0" anchor="ctr"/>
                </a:tc>
                <a:tc>
                  <a:txBody>
                    <a:bodyPr/>
                    <a:lstStyle/>
                    <a:p>
                      <a:pPr algn="ctr">
                        <a:lnSpc>
                          <a:spcPct val="100000"/>
                        </a:lnSpc>
                      </a:pPr>
                      <a:r>
                        <a:rPr lang="en-US" altLang="zh-CN" sz="1600" dirty="0">
                          <a:effectLst/>
                        </a:rPr>
                        <a:t>2250695</a:t>
                      </a: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bl>
          </a:graphicData>
        </a:graphic>
      </p:graphicFrame>
      <p:sp>
        <p:nvSpPr>
          <p:cNvPr id="2" name="标题 1"/>
          <p:cNvSpPr txBox="1"/>
          <p:nvPr/>
        </p:nvSpPr>
        <p:spPr>
          <a:xfrm>
            <a:off x="2952115" y="1024683"/>
            <a:ext cx="6172200"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rPr>
              <a:t>小组介绍</a:t>
            </a:r>
            <a:endPar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查询某些种类的新闻的变化情况</a:t>
            </a:r>
            <a:endParaRPr dirty="0"/>
          </a:p>
        </p:txBody>
      </p:sp>
      <p:sp>
        <p:nvSpPr>
          <p:cNvPr id="15" name="文本框 14"/>
          <p:cNvSpPr txBox="1"/>
          <p:nvPr/>
        </p:nvSpPr>
        <p:spPr>
          <a:xfrm>
            <a:off x="536053" y="2186673"/>
            <a:ext cx="4274129" cy="645160"/>
          </a:xfrm>
          <a:prstGeom prst="rect">
            <a:avLst/>
          </a:prstGeom>
          <a:noFill/>
        </p:spPr>
        <p:txBody>
          <a:bodyPr wrap="square" rtlCol="0">
            <a:spAutoFit/>
          </a:bodyPr>
          <a:lstStyle/>
          <a:p>
            <a:r>
              <a:t>后端获取新闻种类后，用户可以选择需要查询的新闻种类。</a:t>
            </a:r>
          </a:p>
        </p:txBody>
      </p:sp>
      <p:sp>
        <p:nvSpPr>
          <p:cNvPr id="7" name="文本框 6"/>
          <p:cNvSpPr txBox="1"/>
          <p:nvPr/>
        </p:nvSpPr>
        <p:spPr>
          <a:xfrm>
            <a:off x="508748" y="4082783"/>
            <a:ext cx="4274129" cy="922020"/>
          </a:xfrm>
          <a:prstGeom prst="rect">
            <a:avLst/>
          </a:prstGeom>
          <a:noFill/>
        </p:spPr>
        <p:txBody>
          <a:bodyPr wrap="square" rtlCol="0">
            <a:spAutoFit/>
          </a:bodyPr>
          <a:p>
            <a:r>
              <a:t>根据所选新闻种类，可以查询多个新闻种类在指定时间内日浏览数的变化，前端使用折线图进行展示。</a:t>
            </a:r>
          </a:p>
        </p:txBody>
      </p:sp>
      <p:sp>
        <p:nvSpPr>
          <p:cNvPr id="10" name="右箭头 9"/>
          <p:cNvSpPr/>
          <p:nvPr/>
        </p:nvSpPr>
        <p:spPr>
          <a:xfrm>
            <a:off x="8427085" y="1498600"/>
            <a:ext cx="545465" cy="2188210"/>
          </a:xfrm>
          <a:prstGeom prst="rightArrow">
            <a:avLst/>
          </a:prstGeom>
          <a:solidFill>
            <a:schemeClr val="accent1">
              <a:lumMod val="75000"/>
            </a:schemeClr>
          </a:solidFill>
          <a:ln>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stretch>
            <a:fillRect/>
          </a:stretch>
        </p:blipFill>
        <p:spPr>
          <a:xfrm>
            <a:off x="5796915" y="2308860"/>
            <a:ext cx="2630170" cy="567690"/>
          </a:xfrm>
          <a:prstGeom prst="rect">
            <a:avLst/>
          </a:prstGeom>
        </p:spPr>
      </p:pic>
      <p:pic>
        <p:nvPicPr>
          <p:cNvPr id="4" name="图片 3"/>
          <p:cNvPicPr>
            <a:picLocks noChangeAspect="1"/>
          </p:cNvPicPr>
          <p:nvPr/>
        </p:nvPicPr>
        <p:blipFill>
          <a:blip r:embed="rId2"/>
          <a:stretch>
            <a:fillRect/>
          </a:stretch>
        </p:blipFill>
        <p:spPr>
          <a:xfrm>
            <a:off x="9135110" y="1164590"/>
            <a:ext cx="2681605" cy="2856230"/>
          </a:xfrm>
          <a:prstGeom prst="rect">
            <a:avLst/>
          </a:prstGeom>
        </p:spPr>
      </p:pic>
      <p:pic>
        <p:nvPicPr>
          <p:cNvPr id="12" name="图片 11"/>
          <p:cNvPicPr>
            <a:picLocks noChangeAspect="1"/>
          </p:cNvPicPr>
          <p:nvPr/>
        </p:nvPicPr>
        <p:blipFill>
          <a:blip r:embed="rId3"/>
          <a:stretch>
            <a:fillRect/>
          </a:stretch>
        </p:blipFill>
        <p:spPr>
          <a:xfrm>
            <a:off x="5497830" y="4083050"/>
            <a:ext cx="6318885" cy="80899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查询用户兴趣变化</a:t>
            </a:r>
            <a:endParaRPr dirty="0"/>
          </a:p>
        </p:txBody>
      </p:sp>
      <p:sp>
        <p:nvSpPr>
          <p:cNvPr id="15" name="文本框 14"/>
          <p:cNvSpPr txBox="1"/>
          <p:nvPr/>
        </p:nvSpPr>
        <p:spPr>
          <a:xfrm>
            <a:off x="583678" y="2803893"/>
            <a:ext cx="4274129" cy="1419860"/>
          </a:xfrm>
          <a:prstGeom prst="rect">
            <a:avLst/>
          </a:prstGeom>
          <a:noFill/>
        </p:spPr>
        <p:txBody>
          <a:bodyPr wrap="square" rtlCol="0">
            <a:spAutoFit/>
          </a:bodyPr>
          <a:lstStyle/>
          <a:p>
            <a:pPr>
              <a:lnSpc>
                <a:spcPct val="120000"/>
              </a:lnSpc>
            </a:pPr>
            <a:r>
              <a:rPr lang="zh-CN" altLang="en-US"/>
              <a:t>查询指定用户在指定时间内不同种类新闻的浏览偏向时，我们会先查询点击记录表中相关新闻的</a:t>
            </a:r>
            <a:r>
              <a:rPr lang="en-US" altLang="zh-CN"/>
              <a:t> ID</a:t>
            </a:r>
            <a:r>
              <a:rPr lang="zh-CN" altLang="en-US"/>
              <a:t>，然后统计这些新闻所属种类的出现</a:t>
            </a:r>
            <a:r>
              <a:rPr lang="zh-CN" altLang="en-US"/>
              <a:t>次数。</a:t>
            </a:r>
            <a:endParaRPr lang="zh-CN" altLang="en-US"/>
          </a:p>
        </p:txBody>
      </p:sp>
      <p:pic>
        <p:nvPicPr>
          <p:cNvPr id="2" name="图片 1"/>
          <p:cNvPicPr>
            <a:picLocks noChangeAspect="1"/>
          </p:cNvPicPr>
          <p:nvPr/>
        </p:nvPicPr>
        <p:blipFill>
          <a:blip r:embed="rId1"/>
          <a:stretch>
            <a:fillRect/>
          </a:stretch>
        </p:blipFill>
        <p:spPr>
          <a:xfrm>
            <a:off x="5102860" y="1165225"/>
            <a:ext cx="6874510" cy="1308100"/>
          </a:xfrm>
          <a:prstGeom prst="rect">
            <a:avLst/>
          </a:prstGeom>
        </p:spPr>
      </p:pic>
      <p:pic>
        <p:nvPicPr>
          <p:cNvPr id="6" name="图片 5"/>
          <p:cNvPicPr>
            <a:picLocks noChangeAspect="1"/>
          </p:cNvPicPr>
          <p:nvPr/>
        </p:nvPicPr>
        <p:blipFill>
          <a:blip r:embed="rId2"/>
          <a:stretch>
            <a:fillRect/>
          </a:stretch>
        </p:blipFill>
        <p:spPr>
          <a:xfrm>
            <a:off x="6085840" y="2541270"/>
            <a:ext cx="4908550" cy="330898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组合查询</a:t>
            </a:r>
            <a:endParaRPr dirty="0"/>
          </a:p>
        </p:txBody>
      </p:sp>
      <p:sp>
        <p:nvSpPr>
          <p:cNvPr id="15" name="文本框 14"/>
          <p:cNvSpPr txBox="1"/>
          <p:nvPr/>
        </p:nvSpPr>
        <p:spPr>
          <a:xfrm>
            <a:off x="583678" y="2357488"/>
            <a:ext cx="4274129" cy="2084070"/>
          </a:xfrm>
          <a:prstGeom prst="rect">
            <a:avLst/>
          </a:prstGeom>
          <a:noFill/>
        </p:spPr>
        <p:txBody>
          <a:bodyPr wrap="square" rtlCol="0">
            <a:spAutoFit/>
          </a:bodyPr>
          <a:lstStyle/>
          <a:p>
            <a:pPr>
              <a:lnSpc>
                <a:spcPct val="120000"/>
              </a:lnSpc>
            </a:pPr>
            <a:r>
              <a:rPr lang="zh-CN" altLang="en-US"/>
              <a:t>在模块下用户可以指定</a:t>
            </a:r>
            <a:r>
              <a:rPr lang="zh-CN" altLang="en-US">
                <a:sym typeface="+mn-ea"/>
              </a:rPr>
              <a:t>用户 ID、新闻标题长度、新闻内容长度、新闻种类、新闻主题、起始时间等多种条件和组合</a:t>
            </a:r>
            <a:r>
              <a:rPr lang="zh-CN" altLang="en-US"/>
              <a:t>，然后后端可以根据这些条件完成对用户浏览过的所有新闻的统计查询，得到满足所有指定条件的新闻的</a:t>
            </a:r>
            <a:r>
              <a:rPr lang="zh-CN" altLang="en-US"/>
              <a:t>信息。</a:t>
            </a:r>
            <a:endParaRPr lang="zh-CN" altLang="en-US"/>
          </a:p>
        </p:txBody>
      </p:sp>
      <p:pic>
        <p:nvPicPr>
          <p:cNvPr id="3" name="图片 2"/>
          <p:cNvPicPr>
            <a:picLocks noChangeAspect="1"/>
          </p:cNvPicPr>
          <p:nvPr/>
        </p:nvPicPr>
        <p:blipFill>
          <a:blip r:embed="rId1"/>
          <a:stretch>
            <a:fillRect/>
          </a:stretch>
        </p:blipFill>
        <p:spPr>
          <a:xfrm>
            <a:off x="5890260" y="1235710"/>
            <a:ext cx="5866765" cy="2546985"/>
          </a:xfrm>
          <a:prstGeom prst="rect">
            <a:avLst/>
          </a:prstGeom>
        </p:spPr>
      </p:pic>
      <p:pic>
        <p:nvPicPr>
          <p:cNvPr id="4" name="图片 3"/>
          <p:cNvPicPr>
            <a:picLocks noChangeAspect="1"/>
          </p:cNvPicPr>
          <p:nvPr/>
        </p:nvPicPr>
        <p:blipFill>
          <a:blip r:embed="rId2"/>
          <a:stretch>
            <a:fillRect/>
          </a:stretch>
        </p:blipFill>
        <p:spPr>
          <a:xfrm>
            <a:off x="5971540" y="4012565"/>
            <a:ext cx="5704205" cy="155702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爆款新闻分析</a:t>
            </a:r>
            <a:endParaRPr dirty="0"/>
          </a:p>
        </p:txBody>
      </p:sp>
      <p:sp>
        <p:nvSpPr>
          <p:cNvPr id="15" name="文本框 14"/>
          <p:cNvSpPr txBox="1"/>
          <p:nvPr/>
        </p:nvSpPr>
        <p:spPr>
          <a:xfrm>
            <a:off x="583678" y="1683118"/>
            <a:ext cx="4274129" cy="1861185"/>
          </a:xfrm>
          <a:prstGeom prst="rect">
            <a:avLst/>
          </a:prstGeom>
          <a:noFill/>
        </p:spPr>
        <p:txBody>
          <a:bodyPr wrap="square" rtlCol="0">
            <a:spAutoFit/>
          </a:bodyPr>
          <a:lstStyle/>
          <a:p>
            <a:pPr>
              <a:lnSpc>
                <a:spcPct val="120000"/>
              </a:lnSpc>
            </a:pPr>
            <a:r>
              <a:rPr lang="zh-CN" altLang="en-US" sz="1600"/>
              <a:t>为实现新闻的爆款预测分析，我们结合AI大模型与BI分析能力，通过分析新闻内容、用户行为、时间特征等多维度数据，预测指定时间段、主题、类别下哪些新闻最可能成为爆款，并给出详细的分析建议。</a:t>
            </a:r>
            <a:endParaRPr lang="zh-CN" altLang="en-US" sz="1600"/>
          </a:p>
          <a:p>
            <a:pPr>
              <a:lnSpc>
                <a:spcPct val="120000"/>
              </a:lnSpc>
            </a:pPr>
            <a:endParaRPr lang="zh-CN" altLang="en-US" sz="1600"/>
          </a:p>
        </p:txBody>
      </p:sp>
      <p:sp>
        <p:nvSpPr>
          <p:cNvPr id="3" name="文本框 2"/>
          <p:cNvSpPr txBox="1"/>
          <p:nvPr/>
        </p:nvSpPr>
        <p:spPr>
          <a:xfrm>
            <a:off x="490220" y="3183255"/>
            <a:ext cx="5200015" cy="5751195"/>
          </a:xfrm>
          <a:prstGeom prst="rect">
            <a:avLst/>
          </a:prstGeom>
        </p:spPr>
        <p:txBody>
          <a:bodyPr>
            <a:noAutofit/>
          </a:bodyPr>
          <a:p>
            <a:pPr algn="l">
              <a:lnSpc>
                <a:spcPct val="120000"/>
              </a:lnSpc>
              <a:buClrTx/>
              <a:buSzTx/>
              <a:buNone/>
            </a:pPr>
            <a:r>
              <a:rPr lang="zh-CN" altLang="en-US" sz="1400" b="0"/>
              <a:t>1.</a:t>
            </a:r>
            <a:r>
              <a:rPr lang="zh-CN" altLang="en-US" sz="1400"/>
              <a:t>数据预处理</a:t>
            </a:r>
            <a:r>
              <a:rPr lang="zh-CN" altLang="en-US" sz="1400" b="0"/>
              <a:t>：</a:t>
            </a:r>
            <a:endParaRPr lang="zh-CN" altLang="en-US" sz="1400" b="0"/>
          </a:p>
          <a:p>
            <a:pPr algn="l">
              <a:lnSpc>
                <a:spcPct val="120000"/>
              </a:lnSpc>
              <a:buClrTx/>
              <a:buSzTx/>
              <a:buNone/>
            </a:pPr>
            <a:r>
              <a:rPr lang="zh-CN" altLang="en-US" sz="1400" b="0"/>
              <a:t>   通过WITH子句创建临时表，预先聚合用户浏览数据</a:t>
            </a:r>
            <a:endParaRPr lang="zh-CN" altLang="en-US" sz="1400" b="0"/>
          </a:p>
          <a:p>
            <a:pPr algn="l">
              <a:lnSpc>
                <a:spcPct val="120000"/>
              </a:lnSpc>
              <a:buClrTx/>
              <a:buSzTx/>
              <a:buNone/>
            </a:pPr>
            <a:r>
              <a:rPr lang="zh-CN" altLang="en-US" sz="1400" b="0"/>
              <a:t>   计算关键指标：总浏览用户数、总浏览时长、每小时平均浏览时长</a:t>
            </a:r>
            <a:endParaRPr lang="zh-CN" altLang="en-US" sz="1400" b="0"/>
          </a:p>
          <a:p>
            <a:pPr algn="l">
              <a:lnSpc>
                <a:spcPct val="120000"/>
              </a:lnSpc>
              <a:buClrTx/>
              <a:buSzTx/>
              <a:buNone/>
            </a:pPr>
            <a:r>
              <a:rPr lang="zh-CN" altLang="en-US" sz="1400" b="0"/>
              <a:t>   使用HAVING子句过滤掉无浏览记录的新闻</a:t>
            </a:r>
            <a:endParaRPr lang="zh-CN" altLang="en-US" sz="1400" b="0"/>
          </a:p>
          <a:p>
            <a:pPr algn="l">
              <a:lnSpc>
                <a:spcPct val="120000"/>
              </a:lnSpc>
              <a:buClrTx/>
              <a:buSzTx/>
              <a:buNone/>
            </a:pPr>
            <a:r>
              <a:rPr lang="zh-CN" altLang="en-US" sz="1400" b="0"/>
              <a:t>2.</a:t>
            </a:r>
            <a:r>
              <a:rPr lang="zh-CN" altLang="en-US" sz="1400"/>
              <a:t>AI分析流程</a:t>
            </a:r>
            <a:r>
              <a:rPr lang="zh-CN" altLang="en-US" sz="1400" b="0"/>
              <a:t>：</a:t>
            </a:r>
            <a:endParaRPr lang="zh-CN" altLang="en-US" sz="1400" b="0"/>
          </a:p>
          <a:p>
            <a:pPr algn="l">
              <a:lnSpc>
                <a:spcPct val="120000"/>
              </a:lnSpc>
              <a:buClrTx/>
              <a:buSzTx/>
              <a:buNone/>
            </a:pPr>
            <a:r>
              <a:rPr lang="zh-CN" altLang="en-US" sz="1400" b="0"/>
              <a:t>   将SQL查询结果与新闻内容结合，构造完整的分析数据</a:t>
            </a:r>
            <a:endParaRPr lang="zh-CN" altLang="en-US" sz="1400" b="0"/>
          </a:p>
          <a:p>
            <a:pPr algn="l">
              <a:lnSpc>
                <a:spcPct val="120000"/>
              </a:lnSpc>
              <a:buClrTx/>
              <a:buSzTx/>
              <a:buNone/>
            </a:pPr>
            <a:r>
              <a:rPr lang="zh-CN" altLang="en-US" sz="1400" b="0"/>
              <a:t>   调用DeepSeek大模型进行爆款预测分析</a:t>
            </a:r>
            <a:endParaRPr lang="zh-CN" altLang="en-US" sz="1400" b="0"/>
          </a:p>
          <a:p>
            <a:pPr algn="l">
              <a:lnSpc>
                <a:spcPct val="120000"/>
              </a:lnSpc>
              <a:buClrTx/>
              <a:buSzTx/>
              <a:buNone/>
            </a:pPr>
            <a:r>
              <a:rPr lang="zh-CN" altLang="en-US" sz="1400" b="0"/>
              <a:t>   返回结构化的分析结果，包括：</a:t>
            </a:r>
            <a:endParaRPr lang="zh-CN" altLang="en-US" sz="1400" b="0"/>
          </a:p>
          <a:p>
            <a:pPr algn="l">
              <a:lnSpc>
                <a:spcPct val="120000"/>
              </a:lnSpc>
              <a:buClrTx/>
              <a:buSzTx/>
              <a:buNone/>
            </a:pPr>
            <a:r>
              <a:rPr lang="zh-CN" altLang="en-US" sz="1400" b="0"/>
              <a:t>     爆款概率（分数、等级、原因）</a:t>
            </a:r>
            <a:endParaRPr lang="zh-CN" altLang="en-US" sz="1400" b="0"/>
          </a:p>
          <a:p>
            <a:pPr algn="l">
              <a:lnSpc>
                <a:spcPct val="120000"/>
              </a:lnSpc>
              <a:buClrTx/>
              <a:buSzTx/>
              <a:buNone/>
            </a:pPr>
            <a:r>
              <a:rPr lang="zh-CN" altLang="en-US" sz="1400" b="0"/>
              <a:t>     传播特征（时长分析、用户参与度）</a:t>
            </a:r>
            <a:endParaRPr lang="zh-CN" altLang="en-US" sz="1400" b="0"/>
          </a:p>
          <a:p>
            <a:pPr algn="l">
              <a:lnSpc>
                <a:spcPct val="120000"/>
              </a:lnSpc>
              <a:buClrTx/>
              <a:buSzTx/>
              <a:buNone/>
            </a:pPr>
            <a:r>
              <a:rPr lang="zh-CN" altLang="en-US" sz="1400" b="0"/>
              <a:t>     对比分析（优势、劣势）</a:t>
            </a:r>
            <a:endParaRPr lang="zh-CN" altLang="en-US" sz="1400" b="0"/>
          </a:p>
          <a:p>
            <a:pPr algn="l">
              <a:lnSpc>
                <a:spcPct val="120000"/>
              </a:lnSpc>
              <a:buClrTx/>
              <a:buSzTx/>
              <a:buNone/>
            </a:pPr>
            <a:r>
              <a:rPr lang="zh-CN" altLang="en-US" sz="1400" b="0"/>
              <a:t>     改进建议（具体建议及预期效果）</a:t>
            </a:r>
            <a:endParaRPr lang="zh-CN" altLang="en-US" sz="1400" b="0"/>
          </a:p>
          <a:p>
            <a:pPr algn="l">
              <a:lnSpc>
                <a:spcPct val="120000"/>
              </a:lnSpc>
              <a:buClrTx/>
              <a:buSzTx/>
              <a:buNone/>
            </a:pPr>
            <a:endParaRPr lang="zh-CN" altLang="en-US" sz="1400" b="0"/>
          </a:p>
        </p:txBody>
      </p:sp>
      <p:sp>
        <p:nvSpPr>
          <p:cNvPr id="4" name="文本框 3"/>
          <p:cNvSpPr txBox="1"/>
          <p:nvPr/>
        </p:nvSpPr>
        <p:spPr>
          <a:xfrm>
            <a:off x="5954395" y="4353560"/>
            <a:ext cx="6096000" cy="2158365"/>
          </a:xfrm>
          <a:prstGeom prst="rect">
            <a:avLst/>
          </a:prstGeom>
          <a:noFill/>
        </p:spPr>
        <p:txBody>
          <a:bodyPr wrap="square" rtlCol="0" anchor="t">
            <a:spAutoFit/>
          </a:bodyPr>
          <a:p>
            <a:pPr algn="l">
              <a:lnSpc>
                <a:spcPct val="120000"/>
              </a:lnSpc>
              <a:buClrTx/>
              <a:buSzTx/>
              <a:buNone/>
            </a:pPr>
            <a:r>
              <a:rPr lang="zh-CN" altLang="en-US" sz="1400">
                <a:sym typeface="+mn-ea"/>
              </a:rPr>
              <a:t>3.性能优化：</a:t>
            </a:r>
            <a:endParaRPr lang="zh-CN" altLang="en-US" sz="1400" b="0"/>
          </a:p>
          <a:p>
            <a:pPr algn="l">
              <a:lnSpc>
                <a:spcPct val="120000"/>
              </a:lnSpc>
              <a:buClrTx/>
              <a:buSzTx/>
              <a:buNone/>
            </a:pPr>
            <a:r>
              <a:rPr lang="zh-CN" altLang="en-US" sz="1400">
                <a:sym typeface="+mn-ea"/>
              </a:rPr>
              <a:t>   为`t_news_browse_record`表的`start_ts`和`news_id`字段建立索引</a:t>
            </a:r>
            <a:endParaRPr lang="zh-CN" altLang="en-US" sz="1400" b="0"/>
          </a:p>
          <a:p>
            <a:pPr algn="l">
              <a:lnSpc>
                <a:spcPct val="120000"/>
              </a:lnSpc>
              <a:buClrTx/>
              <a:buSzTx/>
              <a:buNone/>
            </a:pPr>
            <a:r>
              <a:rPr lang="zh-CN" altLang="en-US" sz="1400">
                <a:sym typeface="+mn-ea"/>
              </a:rPr>
              <a:t>   使用WITH子句优化复杂查询，减少重复计算</a:t>
            </a:r>
            <a:endParaRPr lang="zh-CN" altLang="en-US" sz="1400" b="0"/>
          </a:p>
          <a:p>
            <a:pPr algn="l">
              <a:lnSpc>
                <a:spcPct val="120000"/>
              </a:lnSpc>
              <a:buClrTx/>
              <a:buSzTx/>
              <a:buNone/>
            </a:pPr>
            <a:r>
              <a:rPr lang="zh-CN" altLang="en-US" sz="1400">
                <a:sym typeface="+mn-ea"/>
              </a:rPr>
              <a:t>   限制返回结果数量，避免数据量过大</a:t>
            </a:r>
            <a:endParaRPr lang="zh-CN" altLang="en-US" sz="1400" b="0"/>
          </a:p>
          <a:p>
            <a:pPr algn="l">
              <a:lnSpc>
                <a:spcPct val="120000"/>
              </a:lnSpc>
              <a:buClrTx/>
              <a:buSzTx/>
              <a:buNone/>
            </a:pPr>
            <a:r>
              <a:rPr lang="zh-CN" altLang="en-US" sz="1400">
                <a:sym typeface="+mn-ea"/>
              </a:rPr>
              <a:t>4.异常处理：</a:t>
            </a:r>
            <a:endParaRPr lang="zh-CN" altLang="en-US" sz="1400" b="0"/>
          </a:p>
          <a:p>
            <a:pPr algn="l">
              <a:lnSpc>
                <a:spcPct val="120000"/>
              </a:lnSpc>
              <a:buClrTx/>
              <a:buSzTx/>
              <a:buNone/>
            </a:pPr>
            <a:r>
              <a:rPr lang="zh-CN" altLang="en-US" sz="1400">
                <a:sym typeface="+mn-ea"/>
              </a:rPr>
              <a:t>   对AI返回的非标准JSON进行正则提取和解析</a:t>
            </a:r>
            <a:endParaRPr lang="zh-CN" altLang="en-US" sz="1400" b="0"/>
          </a:p>
          <a:p>
            <a:pPr algn="l">
              <a:lnSpc>
                <a:spcPct val="120000"/>
              </a:lnSpc>
              <a:buClrTx/>
              <a:buSzTx/>
              <a:buNone/>
            </a:pPr>
            <a:r>
              <a:rPr lang="zh-CN" altLang="en-US" sz="1400">
                <a:sym typeface="+mn-ea"/>
              </a:rPr>
              <a:t>   前端对空值进行判空处理，确保界面正常显示</a:t>
            </a:r>
            <a:endParaRPr lang="zh-CN" altLang="en-US" sz="1400" b="0"/>
          </a:p>
          <a:p>
            <a:pPr algn="l">
              <a:lnSpc>
                <a:spcPct val="120000"/>
              </a:lnSpc>
              <a:buClrTx/>
              <a:buSzTx/>
              <a:buNone/>
            </a:pPr>
            <a:r>
              <a:rPr lang="zh-CN" altLang="en-US" sz="1400">
                <a:sym typeface="+mn-ea"/>
              </a:rPr>
              <a:t>   记录SQL执行时间，便于性能监控</a:t>
            </a:r>
            <a:endParaRPr lang="zh-CN" altLang="en-US" sz="1400">
              <a:sym typeface="+mn-ea"/>
            </a:endParaRPr>
          </a:p>
        </p:txBody>
      </p:sp>
      <p:pic>
        <p:nvPicPr>
          <p:cNvPr id="10" name="图片 9"/>
          <p:cNvPicPr>
            <a:picLocks noChangeAspect="1"/>
          </p:cNvPicPr>
          <p:nvPr/>
        </p:nvPicPr>
        <p:blipFill>
          <a:blip r:embed="rId1"/>
          <a:stretch>
            <a:fillRect/>
          </a:stretch>
        </p:blipFill>
        <p:spPr>
          <a:xfrm>
            <a:off x="5954395" y="780415"/>
            <a:ext cx="5017770" cy="3499485"/>
          </a:xfrm>
          <a:prstGeom prst="rect">
            <a:avLst/>
          </a:prstGeom>
        </p:spPr>
      </p:pic>
      <p:pic>
        <p:nvPicPr>
          <p:cNvPr id="9" name="图片 8"/>
          <p:cNvPicPr>
            <a:picLocks noChangeAspect="1"/>
          </p:cNvPicPr>
          <p:nvPr/>
        </p:nvPicPr>
        <p:blipFill>
          <a:blip r:embed="rId2"/>
          <a:srcRect l="20797" r="14861"/>
          <a:stretch>
            <a:fillRect/>
          </a:stretch>
        </p:blipFill>
        <p:spPr>
          <a:xfrm>
            <a:off x="5690235" y="276225"/>
            <a:ext cx="5730240" cy="407733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爆款新闻分析</a:t>
            </a:r>
            <a:endParaRPr dirty="0"/>
          </a:p>
        </p:txBody>
      </p:sp>
      <p:sp>
        <p:nvSpPr>
          <p:cNvPr id="15" name="文本框 14"/>
          <p:cNvSpPr txBox="1"/>
          <p:nvPr/>
        </p:nvSpPr>
        <p:spPr>
          <a:xfrm>
            <a:off x="583678" y="1815198"/>
            <a:ext cx="4274129" cy="4076700"/>
          </a:xfrm>
          <a:prstGeom prst="rect">
            <a:avLst/>
          </a:prstGeom>
          <a:noFill/>
        </p:spPr>
        <p:txBody>
          <a:bodyPr wrap="square" rtlCol="0">
            <a:spAutoFit/>
          </a:bodyPr>
          <a:lstStyle/>
          <a:p>
            <a:pPr>
              <a:lnSpc>
                <a:spcPct val="120000"/>
              </a:lnSpc>
            </a:pPr>
            <a:r>
              <a:rPr lang="zh-CN" altLang="en-US"/>
              <a:t>为实现新闻的实时推荐，我们会从后端获取用户最新的二十条新闻浏览记录，选择最近浏览新闻中浏览最多的两个种类，然后从数据库中获取最近十五天内浏览量增长较快的十条新闻，推荐给用户。</a:t>
            </a:r>
            <a:endParaRPr lang="zh-CN" altLang="en-US"/>
          </a:p>
          <a:p>
            <a:pPr>
              <a:lnSpc>
                <a:spcPct val="120000"/>
              </a:lnSpc>
            </a:pPr>
            <a:endParaRPr lang="zh-CN" altLang="en-US"/>
          </a:p>
          <a:p>
            <a:pPr>
              <a:lnSpc>
                <a:spcPct val="120000"/>
              </a:lnSpc>
            </a:pPr>
            <a:r>
              <a:rPr lang="zh-CN" altLang="en-US"/>
              <a:t>为保证推荐的实时性，我们添加了 t_news_current_popularity 用于存储指定时间及此前十五天内各新闻的浏览量，并设置定时器任务每隔一段时间进行更新。</a:t>
            </a:r>
            <a:endParaRPr lang="zh-CN" altLang="en-US"/>
          </a:p>
        </p:txBody>
      </p:sp>
      <p:pic>
        <p:nvPicPr>
          <p:cNvPr id="2" name="图片 1"/>
          <p:cNvPicPr>
            <a:picLocks noChangeAspect="1"/>
          </p:cNvPicPr>
          <p:nvPr/>
        </p:nvPicPr>
        <p:blipFill>
          <a:blip r:embed="rId1"/>
          <a:stretch>
            <a:fillRect/>
          </a:stretch>
        </p:blipFill>
        <p:spPr>
          <a:xfrm>
            <a:off x="7125335" y="709930"/>
            <a:ext cx="3028315" cy="1948180"/>
          </a:xfrm>
          <a:prstGeom prst="rect">
            <a:avLst/>
          </a:prstGeom>
        </p:spPr>
      </p:pic>
      <p:pic>
        <p:nvPicPr>
          <p:cNvPr id="6" name="图片 5"/>
          <p:cNvPicPr>
            <a:picLocks noChangeAspect="1"/>
          </p:cNvPicPr>
          <p:nvPr/>
        </p:nvPicPr>
        <p:blipFill>
          <a:blip r:embed="rId2"/>
          <a:stretch>
            <a:fillRect/>
          </a:stretch>
        </p:blipFill>
        <p:spPr>
          <a:xfrm>
            <a:off x="5789930" y="2707640"/>
            <a:ext cx="5699760" cy="1119505"/>
          </a:xfrm>
          <a:prstGeom prst="rect">
            <a:avLst/>
          </a:prstGeom>
        </p:spPr>
      </p:pic>
      <p:pic>
        <p:nvPicPr>
          <p:cNvPr id="7" name="图片 6"/>
          <p:cNvPicPr>
            <a:picLocks noChangeAspect="1"/>
          </p:cNvPicPr>
          <p:nvPr/>
        </p:nvPicPr>
        <p:blipFill>
          <a:blip r:embed="rId3"/>
          <a:stretch>
            <a:fillRect/>
          </a:stretch>
        </p:blipFill>
        <p:spPr>
          <a:xfrm>
            <a:off x="6689090" y="4244975"/>
            <a:ext cx="3900805" cy="170434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4797"/>
          <a:stretch>
            <a:fillRect/>
          </a:stretch>
        </p:blipFill>
        <p:spPr>
          <a:xfrm>
            <a:off x="5622925" y="1187450"/>
            <a:ext cx="5544820" cy="4791075"/>
          </a:xfrm>
          <a:prstGeom prst="rect">
            <a:avLst/>
          </a:prstGeom>
        </p:spPr>
      </p:pic>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257425" cy="46037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dirty="0"/>
              <a:t>查询日志</a:t>
            </a:r>
            <a:endParaRPr dirty="0"/>
          </a:p>
        </p:txBody>
      </p:sp>
      <p:sp>
        <p:nvSpPr>
          <p:cNvPr id="15" name="文本框 14"/>
          <p:cNvSpPr txBox="1"/>
          <p:nvPr/>
        </p:nvSpPr>
        <p:spPr>
          <a:xfrm>
            <a:off x="583678" y="2743568"/>
            <a:ext cx="4274129" cy="1751965"/>
          </a:xfrm>
          <a:prstGeom prst="rect">
            <a:avLst/>
          </a:prstGeom>
          <a:noFill/>
        </p:spPr>
        <p:txBody>
          <a:bodyPr wrap="square" rtlCol="0">
            <a:spAutoFit/>
          </a:bodyPr>
          <a:lstStyle/>
          <a:p>
            <a:pPr>
              <a:lnSpc>
                <a:spcPct val="120000"/>
              </a:lnSpc>
            </a:pPr>
            <a:r>
              <a:rPr lang="zh-CN" altLang="en-US"/>
              <a:t>当我们调用 API 进行查询时，会将使用到的 SQL 语句与执行时间记录下来，以保存所有的 SQL 查询记录和查询时间，以便于后续对性能指标进行检验和优化，以及定位 bug。</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875213" y="2691765"/>
            <a:ext cx="2440940" cy="768350"/>
          </a:xfrm>
          <a:prstGeom prst="rect">
            <a:avLst/>
          </a:prstGeom>
          <a:noFill/>
        </p:spPr>
        <p:txBody>
          <a:bodyPr wrap="none" rtlCol="0">
            <a:spAutoFit/>
          </a:bodyPr>
          <a:lstStyle/>
          <a:p>
            <a:pPr algn="l"/>
            <a:r>
              <a:rPr lang="en-US" altLang="zh-CN"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UI</a:t>
            </a:r>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和演示</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6755"/>
            <a:chOff x="5798" y="1089"/>
            <a:chExt cx="7603" cy="1113"/>
          </a:xfrm>
        </p:grpSpPr>
        <p:sp>
          <p:nvSpPr>
            <p:cNvPr id="30" name="文本框 29"/>
            <p:cNvSpPr txBox="1"/>
            <p:nvPr/>
          </p:nvSpPr>
          <p:spPr>
            <a:xfrm>
              <a:off x="8103" y="1089"/>
              <a:ext cx="2993" cy="1113"/>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05</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792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演示</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pic>
        <p:nvPicPr>
          <p:cNvPr id="3" name="bi">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827405" y="965835"/>
            <a:ext cx="10177780" cy="572516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矩形 2"/>
          <p:cNvSpPr/>
          <p:nvPr/>
        </p:nvSpPr>
        <p:spPr>
          <a:xfrm>
            <a:off x="8573770" y="2702560"/>
            <a:ext cx="2546985" cy="2904490"/>
          </a:xfrm>
          <a:prstGeom prst="rect">
            <a:avLst/>
          </a:prstGeom>
          <a:noFill/>
          <a:ln w="25400">
            <a:solidFill>
              <a:srgbClr val="D1CD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7" name="矩形 26"/>
          <p:cNvSpPr/>
          <p:nvPr/>
        </p:nvSpPr>
        <p:spPr>
          <a:xfrm>
            <a:off x="6659880" y="1785620"/>
            <a:ext cx="5532120" cy="187261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3" name="矩形 32"/>
          <p:cNvSpPr/>
          <p:nvPr/>
        </p:nvSpPr>
        <p:spPr>
          <a:xfrm>
            <a:off x="7531735" y="1202690"/>
            <a:ext cx="3054985" cy="3898265"/>
          </a:xfrm>
          <a:prstGeom prst="rect">
            <a:avLst/>
          </a:prstGeom>
          <a:blipFill rotWithShape="0">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nvGrpSpPr>
          <p:cNvPr id="35" name="组合 34"/>
          <p:cNvGrpSpPr/>
          <p:nvPr/>
        </p:nvGrpSpPr>
        <p:grpSpPr>
          <a:xfrm>
            <a:off x="1610294" y="1823085"/>
            <a:ext cx="3220085" cy="852805"/>
            <a:chOff x="9582" y="4637"/>
            <a:chExt cx="7637" cy="1343"/>
          </a:xfrm>
        </p:grpSpPr>
        <p:sp>
          <p:nvSpPr>
            <p:cNvPr id="36" name="文本框 35"/>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7" name="文本框 36"/>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38" name="组合 37"/>
          <p:cNvGrpSpPr/>
          <p:nvPr/>
        </p:nvGrpSpPr>
        <p:grpSpPr>
          <a:xfrm>
            <a:off x="1610294" y="3223895"/>
            <a:ext cx="3220085" cy="852805"/>
            <a:chOff x="9582" y="4637"/>
            <a:chExt cx="7637" cy="1343"/>
          </a:xfrm>
        </p:grpSpPr>
        <p:sp>
          <p:nvSpPr>
            <p:cNvPr id="39" name="文本框 38"/>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0" name="文本框 39"/>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41" name="组合 40"/>
          <p:cNvGrpSpPr/>
          <p:nvPr/>
        </p:nvGrpSpPr>
        <p:grpSpPr>
          <a:xfrm>
            <a:off x="1610294" y="4624705"/>
            <a:ext cx="5531952" cy="852805"/>
            <a:chOff x="9582" y="4637"/>
            <a:chExt cx="13120" cy="1343"/>
          </a:xfrm>
        </p:grpSpPr>
        <p:sp>
          <p:nvSpPr>
            <p:cNvPr id="42" name="文本框 41"/>
            <p:cNvSpPr txBox="1"/>
            <p:nvPr/>
          </p:nvSpPr>
          <p:spPr>
            <a:xfrm>
              <a:off x="9582" y="5321"/>
              <a:ext cx="13120"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单击此处添加文本具体内容，简明扼要地阐述你的观点</a:t>
              </a:r>
              <a:r>
                <a:rPr lang="zh-CN" altLang="en-US"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a:t>
              </a:r>
              <a:endParaRPr lang="zh-CN" altLang="en-US"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3" name="文本框 42"/>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12" name="组合 11"/>
          <p:cNvGrpSpPr/>
          <p:nvPr/>
        </p:nvGrpSpPr>
        <p:grpSpPr>
          <a:xfrm>
            <a:off x="1156335" y="2035175"/>
            <a:ext cx="10023475" cy="3431540"/>
            <a:chOff x="1737" y="3517"/>
            <a:chExt cx="15785" cy="5404"/>
          </a:xfrm>
        </p:grpSpPr>
        <p:sp>
          <p:nvSpPr>
            <p:cNvPr id="2" name="形状"/>
            <p:cNvSpPr/>
            <p:nvPr>
              <p:custDataLst>
                <p:tags r:id="rId1"/>
              </p:custDataLst>
            </p:nvPr>
          </p:nvSpPr>
          <p:spPr>
            <a:xfrm>
              <a:off x="6495" y="6488"/>
              <a:ext cx="5369" cy="2272"/>
            </a:xfrm>
            <a:custGeom>
              <a:avLst/>
              <a:gdLst/>
              <a:ahLst/>
              <a:cxnLst>
                <a:cxn ang="0">
                  <a:pos x="wd2" y="hd2"/>
                </a:cxn>
                <a:cxn ang="5400000">
                  <a:pos x="wd2" y="hd2"/>
                </a:cxn>
                <a:cxn ang="10800000">
                  <a:pos x="wd2" y="hd2"/>
                </a:cxn>
                <a:cxn ang="16200000">
                  <a:pos x="wd2" y="hd2"/>
                </a:cxn>
              </a:cxnLst>
              <a:rect l="0" t="0" r="r" b="b"/>
              <a:pathLst>
                <a:path w="21600" h="21600" extrusionOk="0">
                  <a:moveTo>
                    <a:pt x="19955" y="0"/>
                  </a:moveTo>
                  <a:lnTo>
                    <a:pt x="1612" y="13247"/>
                  </a:lnTo>
                  <a:lnTo>
                    <a:pt x="0" y="21600"/>
                  </a:lnTo>
                  <a:lnTo>
                    <a:pt x="21600" y="8353"/>
                  </a:lnTo>
                  <a:lnTo>
                    <a:pt x="19955"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3" name="形状"/>
            <p:cNvSpPr/>
            <p:nvPr>
              <p:custDataLst>
                <p:tags r:id="rId2"/>
              </p:custDataLst>
            </p:nvPr>
          </p:nvSpPr>
          <p:spPr>
            <a:xfrm>
              <a:off x="7131" y="5096"/>
              <a:ext cx="4092" cy="2270"/>
            </a:xfrm>
            <a:custGeom>
              <a:avLst/>
              <a:gdLst/>
              <a:ahLst/>
              <a:cxnLst>
                <a:cxn ang="0">
                  <a:pos x="wd2" y="hd2"/>
                </a:cxn>
                <a:cxn ang="5400000">
                  <a:pos x="wd2" y="hd2"/>
                </a:cxn>
                <a:cxn ang="10800000">
                  <a:pos x="wd2" y="hd2"/>
                </a:cxn>
                <a:cxn ang="16200000">
                  <a:pos x="wd2" y="hd2"/>
                </a:cxn>
              </a:cxnLst>
              <a:rect l="0" t="0" r="r" b="b"/>
              <a:pathLst>
                <a:path w="21600" h="21600" extrusionOk="0">
                  <a:moveTo>
                    <a:pt x="19486" y="0"/>
                  </a:moveTo>
                  <a:lnTo>
                    <a:pt x="2129" y="13239"/>
                  </a:lnTo>
                  <a:lnTo>
                    <a:pt x="0" y="21600"/>
                  </a:lnTo>
                  <a:lnTo>
                    <a:pt x="21600" y="8339"/>
                  </a:lnTo>
                  <a:lnTo>
                    <a:pt x="19486"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6" name="形状"/>
            <p:cNvSpPr/>
            <p:nvPr>
              <p:custDataLst>
                <p:tags r:id="rId3"/>
              </p:custDataLst>
            </p:nvPr>
          </p:nvSpPr>
          <p:spPr>
            <a:xfrm>
              <a:off x="7771" y="3689"/>
              <a:ext cx="2815" cy="2282"/>
            </a:xfrm>
            <a:custGeom>
              <a:avLst/>
              <a:gdLst/>
              <a:ahLst/>
              <a:cxnLst>
                <a:cxn ang="0">
                  <a:pos x="wd2" y="hd2"/>
                </a:cxn>
                <a:cxn ang="5400000">
                  <a:pos x="wd2" y="hd2"/>
                </a:cxn>
                <a:cxn ang="10800000">
                  <a:pos x="wd2" y="hd2"/>
                </a:cxn>
                <a:cxn ang="16200000">
                  <a:pos x="wd2" y="hd2"/>
                </a:cxn>
              </a:cxnLst>
              <a:rect l="0" t="0" r="r" b="b"/>
              <a:pathLst>
                <a:path w="21600" h="21600" extrusionOk="0">
                  <a:moveTo>
                    <a:pt x="18462" y="0"/>
                  </a:moveTo>
                  <a:lnTo>
                    <a:pt x="3095" y="13304"/>
                  </a:lnTo>
                  <a:lnTo>
                    <a:pt x="0" y="21600"/>
                  </a:lnTo>
                  <a:lnTo>
                    <a:pt x="21600" y="8430"/>
                  </a:lnTo>
                  <a:lnTo>
                    <a:pt x="18462"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7" name="形状"/>
            <p:cNvSpPr/>
            <p:nvPr>
              <p:custDataLst>
                <p:tags r:id="rId4"/>
              </p:custDataLst>
            </p:nvPr>
          </p:nvSpPr>
          <p:spPr>
            <a:xfrm>
              <a:off x="6495" y="7880"/>
              <a:ext cx="6003" cy="8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149" y="0"/>
                  </a:lnTo>
                  <a:lnTo>
                    <a:pt x="1441"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9" name="形状"/>
            <p:cNvSpPr/>
            <p:nvPr>
              <p:custDataLst>
                <p:tags r:id="rId5"/>
              </p:custDataLst>
            </p:nvPr>
          </p:nvSpPr>
          <p:spPr>
            <a:xfrm>
              <a:off x="7131" y="6488"/>
              <a:ext cx="4732" cy="878"/>
            </a:xfrm>
            <a:custGeom>
              <a:avLst/>
              <a:gdLst/>
              <a:ahLst/>
              <a:cxnLst>
                <a:cxn ang="0">
                  <a:pos x="wd2" y="hd2"/>
                </a:cxn>
                <a:cxn ang="5400000">
                  <a:pos x="wd2" y="hd2"/>
                </a:cxn>
                <a:cxn ang="10800000">
                  <a:pos x="wd2" y="hd2"/>
                </a:cxn>
                <a:cxn ang="16200000">
                  <a:pos x="wd2" y="hd2"/>
                </a:cxn>
              </a:cxnLst>
              <a:rect l="0" t="0" r="r" b="b"/>
              <a:pathLst>
                <a:path w="21600" h="21600" extrusionOk="0">
                  <a:moveTo>
                    <a:pt x="1841" y="0"/>
                  </a:moveTo>
                  <a:lnTo>
                    <a:pt x="0" y="21600"/>
                  </a:lnTo>
                  <a:lnTo>
                    <a:pt x="21600" y="21600"/>
                  </a:lnTo>
                  <a:lnTo>
                    <a:pt x="19733" y="0"/>
                  </a:lnTo>
                  <a:lnTo>
                    <a:pt x="1841"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0" name="形状"/>
            <p:cNvSpPr/>
            <p:nvPr>
              <p:custDataLst>
                <p:tags r:id="rId6"/>
              </p:custDataLst>
            </p:nvPr>
          </p:nvSpPr>
          <p:spPr>
            <a:xfrm>
              <a:off x="8411" y="3689"/>
              <a:ext cx="2175" cy="8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40" y="0"/>
                  </a:lnTo>
                  <a:lnTo>
                    <a:pt x="4060"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1" name="形状"/>
            <p:cNvSpPr/>
            <p:nvPr>
              <p:custDataLst>
                <p:tags r:id="rId7"/>
              </p:custDataLst>
            </p:nvPr>
          </p:nvSpPr>
          <p:spPr>
            <a:xfrm>
              <a:off x="7771" y="5096"/>
              <a:ext cx="3452" cy="877"/>
            </a:xfrm>
            <a:custGeom>
              <a:avLst/>
              <a:gdLst/>
              <a:ahLst/>
              <a:cxnLst>
                <a:cxn ang="0">
                  <a:pos x="wd2" y="hd2"/>
                </a:cxn>
                <a:cxn ang="5400000">
                  <a:pos x="wd2" y="hd2"/>
                </a:cxn>
                <a:cxn ang="10800000">
                  <a:pos x="wd2" y="hd2"/>
                </a:cxn>
                <a:cxn ang="16200000">
                  <a:pos x="wd2" y="hd2"/>
                </a:cxn>
              </a:cxnLst>
              <a:rect l="0" t="0" r="r" b="b"/>
              <a:pathLst>
                <a:path w="21600" h="21600" extrusionOk="0">
                  <a:moveTo>
                    <a:pt x="2524" y="0"/>
                  </a:moveTo>
                  <a:lnTo>
                    <a:pt x="0" y="21600"/>
                  </a:lnTo>
                  <a:lnTo>
                    <a:pt x="21600" y="21600"/>
                  </a:lnTo>
                  <a:lnTo>
                    <a:pt x="19094" y="0"/>
                  </a:lnTo>
                  <a:lnTo>
                    <a:pt x="2524"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grpSp>
          <p:nvGrpSpPr>
            <p:cNvPr id="34" name="组合 33"/>
            <p:cNvGrpSpPr/>
            <p:nvPr/>
          </p:nvGrpSpPr>
          <p:grpSpPr>
            <a:xfrm>
              <a:off x="2670" y="3517"/>
              <a:ext cx="5584" cy="1264"/>
              <a:chOff x="2831" y="3577"/>
              <a:chExt cx="5584" cy="1264"/>
            </a:xfrm>
          </p:grpSpPr>
          <p:grpSp>
            <p:nvGrpSpPr>
              <p:cNvPr id="13" name="组合 12"/>
              <p:cNvGrpSpPr/>
              <p:nvPr/>
            </p:nvGrpSpPr>
            <p:grpSpPr>
              <a:xfrm>
                <a:off x="2831" y="3577"/>
                <a:ext cx="3552" cy="1264"/>
                <a:chOff x="2689" y="3454"/>
                <a:chExt cx="3552" cy="1264"/>
              </a:xfrm>
            </p:grpSpPr>
            <p:sp>
              <p:nvSpPr>
                <p:cNvPr id="48" name="文本框 47"/>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14" name="文本框 13"/>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15" name="组合 14"/>
              <p:cNvGrpSpPr/>
              <p:nvPr/>
            </p:nvGrpSpPr>
            <p:grpSpPr>
              <a:xfrm>
                <a:off x="6690" y="4053"/>
                <a:ext cx="1725" cy="188"/>
                <a:chOff x="6690" y="4053"/>
                <a:chExt cx="1725" cy="188"/>
              </a:xfrm>
            </p:grpSpPr>
            <p:cxnSp>
              <p:nvCxnSpPr>
                <p:cNvPr id="16" name="直接连接符 1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5" name="组合 34"/>
            <p:cNvGrpSpPr/>
            <p:nvPr/>
          </p:nvGrpSpPr>
          <p:grpSpPr>
            <a:xfrm>
              <a:off x="1737" y="6357"/>
              <a:ext cx="5584" cy="1264"/>
              <a:chOff x="2831" y="3577"/>
              <a:chExt cx="5584" cy="1264"/>
            </a:xfrm>
          </p:grpSpPr>
          <p:grpSp>
            <p:nvGrpSpPr>
              <p:cNvPr id="36" name="组合 35"/>
              <p:cNvGrpSpPr/>
              <p:nvPr/>
            </p:nvGrpSpPr>
            <p:grpSpPr>
              <a:xfrm>
                <a:off x="2831" y="3577"/>
                <a:ext cx="3552" cy="1264"/>
                <a:chOff x="2689" y="3454"/>
                <a:chExt cx="3552" cy="1264"/>
              </a:xfrm>
            </p:grpSpPr>
            <p:sp>
              <p:nvSpPr>
                <p:cNvPr id="37" name="文本框 36"/>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8" name="文本框 37"/>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9" name="组合 38"/>
              <p:cNvGrpSpPr/>
              <p:nvPr/>
            </p:nvGrpSpPr>
            <p:grpSpPr>
              <a:xfrm>
                <a:off x="6690" y="4053"/>
                <a:ext cx="1725" cy="188"/>
                <a:chOff x="6690" y="4053"/>
                <a:chExt cx="1725" cy="188"/>
              </a:xfrm>
            </p:grpSpPr>
            <p:cxnSp>
              <p:nvCxnSpPr>
                <p:cNvPr id="17" name="直接连接符 16"/>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18" name="组合 17"/>
            <p:cNvGrpSpPr/>
            <p:nvPr/>
          </p:nvGrpSpPr>
          <p:grpSpPr>
            <a:xfrm flipH="1">
              <a:off x="11222" y="4871"/>
              <a:ext cx="5385" cy="1279"/>
              <a:chOff x="3030" y="3614"/>
              <a:chExt cx="5385" cy="1279"/>
            </a:xfrm>
          </p:grpSpPr>
          <p:grpSp>
            <p:nvGrpSpPr>
              <p:cNvPr id="43" name="组合 42"/>
              <p:cNvGrpSpPr/>
              <p:nvPr/>
            </p:nvGrpSpPr>
            <p:grpSpPr>
              <a:xfrm>
                <a:off x="3030" y="3614"/>
                <a:ext cx="3552" cy="1279"/>
                <a:chOff x="2888" y="3491"/>
                <a:chExt cx="3552" cy="1279"/>
              </a:xfrm>
            </p:grpSpPr>
            <p:sp>
              <p:nvSpPr>
                <p:cNvPr id="19" name="文本框 18"/>
                <p:cNvSpPr txBox="1"/>
                <p:nvPr/>
              </p:nvSpPr>
              <p:spPr>
                <a:xfrm>
                  <a:off x="3811"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20" name="文本框 19"/>
                <p:cNvSpPr txBox="1"/>
                <p:nvPr/>
              </p:nvSpPr>
              <p:spPr>
                <a:xfrm>
                  <a:off x="2888" y="4176"/>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21" name="组合 20"/>
              <p:cNvGrpSpPr/>
              <p:nvPr/>
            </p:nvGrpSpPr>
            <p:grpSpPr>
              <a:xfrm>
                <a:off x="6690" y="4053"/>
                <a:ext cx="1725" cy="188"/>
                <a:chOff x="6690" y="4053"/>
                <a:chExt cx="1725" cy="188"/>
              </a:xfrm>
            </p:grpSpPr>
            <p:cxnSp>
              <p:nvCxnSpPr>
                <p:cNvPr id="22" name="直接连接符 21"/>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0" name="组合 29"/>
            <p:cNvGrpSpPr/>
            <p:nvPr/>
          </p:nvGrpSpPr>
          <p:grpSpPr>
            <a:xfrm flipH="1">
              <a:off x="12245" y="7657"/>
              <a:ext cx="5277" cy="1264"/>
              <a:chOff x="3138" y="3614"/>
              <a:chExt cx="5277" cy="1264"/>
            </a:xfrm>
          </p:grpSpPr>
          <p:grpSp>
            <p:nvGrpSpPr>
              <p:cNvPr id="31" name="组合 30"/>
              <p:cNvGrpSpPr/>
              <p:nvPr/>
            </p:nvGrpSpPr>
            <p:grpSpPr>
              <a:xfrm>
                <a:off x="3138" y="3614"/>
                <a:ext cx="3552" cy="1264"/>
                <a:chOff x="2996" y="3491"/>
                <a:chExt cx="3552" cy="1264"/>
              </a:xfrm>
            </p:grpSpPr>
            <p:sp>
              <p:nvSpPr>
                <p:cNvPr id="32" name="文本框 31"/>
                <p:cNvSpPr txBox="1"/>
                <p:nvPr/>
              </p:nvSpPr>
              <p:spPr>
                <a:xfrm>
                  <a:off x="3929"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3" name="文本框 32"/>
                <p:cNvSpPr txBox="1"/>
                <p:nvPr/>
              </p:nvSpPr>
              <p:spPr>
                <a:xfrm>
                  <a:off x="2996" y="4161"/>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54" name="组合 53"/>
              <p:cNvGrpSpPr/>
              <p:nvPr/>
            </p:nvGrpSpPr>
            <p:grpSpPr>
              <a:xfrm>
                <a:off x="6690" y="4053"/>
                <a:ext cx="1725" cy="188"/>
                <a:chOff x="6690" y="4053"/>
                <a:chExt cx="1725" cy="188"/>
              </a:xfrm>
            </p:grpSpPr>
            <p:cxnSp>
              <p:nvCxnSpPr>
                <p:cNvPr id="66" name="直接连接符 6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69" name="组合 68"/>
            <p:cNvGrpSpPr/>
            <p:nvPr/>
          </p:nvGrpSpPr>
          <p:grpSpPr>
            <a:xfrm>
              <a:off x="9245" y="3820"/>
              <a:ext cx="508" cy="4723"/>
              <a:chOff x="9313" y="4039"/>
              <a:chExt cx="408" cy="3793"/>
            </a:xfrm>
            <a:solidFill>
              <a:schemeClr val="bg1"/>
            </a:solidFill>
          </p:grpSpPr>
          <p:pic>
            <p:nvPicPr>
              <p:cNvPr id="68" name="图片 67" descr="灵感"/>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1" y="5183"/>
                <a:ext cx="352" cy="438"/>
              </a:xfrm>
              <a:prstGeom prst="rect">
                <a:avLst/>
              </a:prstGeom>
            </p:spPr>
          </p:pic>
          <p:pic>
            <p:nvPicPr>
              <p:cNvPr id="70" name="图片 69" descr="收藏"/>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22" y="6345"/>
                <a:ext cx="390" cy="380"/>
              </a:xfrm>
              <a:prstGeom prst="rect">
                <a:avLst/>
              </a:prstGeom>
            </p:spPr>
          </p:pic>
          <p:pic>
            <p:nvPicPr>
              <p:cNvPr id="71" name="图片 70" descr="正确"/>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3" y="7452"/>
                <a:ext cx="408" cy="380"/>
              </a:xfrm>
              <a:prstGeom prst="rect">
                <a:avLst/>
              </a:prstGeom>
            </p:spPr>
          </p:pic>
          <p:pic>
            <p:nvPicPr>
              <p:cNvPr id="72" name="图片 71" descr="定位"/>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31" y="4039"/>
                <a:ext cx="371" cy="447"/>
              </a:xfrm>
              <a:prstGeom prst="rect">
                <a:avLst/>
              </a:prstGeom>
            </p:spPr>
          </p:pic>
        </p:grpSp>
      </p:grpSp>
    </p:spTree>
    <p:custDataLst>
      <p:tags r:id="rId1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30" name="组合 29"/>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5394643" y="1017905"/>
            <a:ext cx="1402080" cy="829945"/>
          </a:xfrm>
          <a:prstGeom prst="rect">
            <a:avLst/>
          </a:prstGeom>
          <a:noFill/>
        </p:spPr>
        <p:txBody>
          <a:bodyPr wrap="none" rtlCol="0">
            <a:spAutoFit/>
          </a:bodyPr>
          <a:lstStyle/>
          <a:p>
            <a:pPr algn="ctr"/>
            <a:r>
              <a:rPr lang="zh-CN" sz="4800" dirty="0">
                <a:solidFill>
                  <a:srgbClr val="3D5382"/>
                </a:solidFill>
                <a:latin typeface="微软雅黑" panose="020B0503020204020204" pitchFamily="34" charset="-122"/>
                <a:ea typeface="微软雅黑" panose="020B0503020204020204" pitchFamily="34" charset="-122"/>
                <a:cs typeface="Kata Bold" charset="0"/>
              </a:rPr>
              <a:t>目录</a:t>
            </a:r>
            <a:endParaRPr lang="zh-CN" sz="48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12" name="直接连接符 11"/>
          <p:cNvCxnSpPr/>
          <p:nvPr/>
        </p:nvCxnSpPr>
        <p:spPr>
          <a:xfrm>
            <a:off x="5158105" y="192468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custDataLst>
              <p:tags r:id="rId1"/>
            </p:custDataLst>
          </p:nvPr>
        </p:nvGrpSpPr>
        <p:grpSpPr>
          <a:xfrm>
            <a:off x="2440305" y="2343150"/>
            <a:ext cx="3984625" cy="688340"/>
            <a:chOff x="3204" y="4155"/>
            <a:chExt cx="6275" cy="1084"/>
          </a:xfrm>
        </p:grpSpPr>
        <p:sp>
          <p:nvSpPr>
            <p:cNvPr id="2" name="矩形 1"/>
            <p:cNvSpPr/>
            <p:nvPr>
              <p:custDataLst>
                <p:tags r:id="rId2"/>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 name="文本框 2"/>
            <p:cNvSpPr txBox="1"/>
            <p:nvPr>
              <p:custDataLst>
                <p:tags r:id="rId3"/>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4" name="文本框 3"/>
            <p:cNvSpPr txBox="1"/>
            <p:nvPr>
              <p:custDataLst>
                <p:tags r:id="rId4"/>
              </p:custDataLst>
            </p:nvPr>
          </p:nvSpPr>
          <p:spPr>
            <a:xfrm>
              <a:off x="4391" y="4386"/>
              <a:ext cx="5088"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新闻数据和点击流数据模拟</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sp>
        <p:nvSpPr>
          <p:cNvPr id="13" name="矩形 12"/>
          <p:cNvSpPr/>
          <p:nvPr>
            <p:custDataLst>
              <p:tags r:id="rId5"/>
            </p:custDataLst>
          </p:nvPr>
        </p:nvSpPr>
        <p:spPr>
          <a:xfrm>
            <a:off x="6683375" y="2343150"/>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4" name="文本框 13"/>
          <p:cNvSpPr txBox="1"/>
          <p:nvPr>
            <p:custDataLst>
              <p:tags r:id="rId6"/>
            </p:custDataLst>
          </p:nvPr>
        </p:nvSpPr>
        <p:spPr>
          <a:xfrm>
            <a:off x="6682105" y="2364740"/>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02</a:t>
            </a:r>
            <a:endParaRPr lang="en-US" altLang="zh-CN" dirty="0">
              <a:cs typeface="Lucida Casual Regular" panose="02010600010101010101" charset="-122"/>
            </a:endParaRPr>
          </a:p>
        </p:txBody>
      </p:sp>
      <p:sp>
        <p:nvSpPr>
          <p:cNvPr id="16" name="文本框 15"/>
          <p:cNvSpPr txBox="1"/>
          <p:nvPr>
            <p:custDataLst>
              <p:tags r:id="rId7"/>
            </p:custDataLst>
          </p:nvPr>
        </p:nvSpPr>
        <p:spPr>
          <a:xfrm>
            <a:off x="7493635" y="2489835"/>
            <a:ext cx="59817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0" name="矩形 19"/>
          <p:cNvSpPr/>
          <p:nvPr>
            <p:custDataLst>
              <p:tags r:id="rId8"/>
            </p:custDataLst>
          </p:nvPr>
        </p:nvSpPr>
        <p:spPr>
          <a:xfrm>
            <a:off x="2441575" y="3537585"/>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1" name="文本框 20"/>
          <p:cNvSpPr txBox="1"/>
          <p:nvPr>
            <p:custDataLst>
              <p:tags r:id="rId9"/>
            </p:custDataLst>
          </p:nvPr>
        </p:nvSpPr>
        <p:spPr>
          <a:xfrm>
            <a:off x="2440305" y="3559175"/>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03</a:t>
            </a:r>
            <a:endParaRPr lang="en-US" altLang="zh-CN" dirty="0">
              <a:cs typeface="Lucida Casual Regular" panose="02010600010101010101" charset="-122"/>
            </a:endParaRPr>
          </a:p>
        </p:txBody>
      </p:sp>
      <p:sp>
        <p:nvSpPr>
          <p:cNvPr id="22" name="文本框 21"/>
          <p:cNvSpPr txBox="1"/>
          <p:nvPr>
            <p:custDataLst>
              <p:tags r:id="rId10"/>
            </p:custDataLst>
          </p:nvPr>
        </p:nvSpPr>
        <p:spPr>
          <a:xfrm>
            <a:off x="3196590" y="3682365"/>
            <a:ext cx="205994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24" name="组合 23"/>
          <p:cNvGrpSpPr/>
          <p:nvPr>
            <p:custDataLst>
              <p:tags r:id="rId11"/>
            </p:custDataLst>
          </p:nvPr>
        </p:nvGrpSpPr>
        <p:grpSpPr>
          <a:xfrm>
            <a:off x="6682105" y="3537585"/>
            <a:ext cx="2665095" cy="688340"/>
            <a:chOff x="3204" y="4155"/>
            <a:chExt cx="4197" cy="1084"/>
          </a:xfrm>
        </p:grpSpPr>
        <p:sp>
          <p:nvSpPr>
            <p:cNvPr id="25" name="矩形 24"/>
            <p:cNvSpPr/>
            <p:nvPr>
              <p:custDataLst>
                <p:tags r:id="rId12"/>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6" name="文本框 25"/>
            <p:cNvSpPr txBox="1"/>
            <p:nvPr>
              <p:custDataLst>
                <p:tags r:id="rId13"/>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7" name="文本框 26"/>
            <p:cNvSpPr txBox="1"/>
            <p:nvPr>
              <p:custDataLst>
                <p:tags r:id="rId14"/>
              </p:custDataLst>
            </p:nvPr>
          </p:nvSpPr>
          <p:spPr>
            <a:xfrm>
              <a:off x="4391" y="4383"/>
              <a:ext cx="3010"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grpSp>
        <p:nvGrpSpPr>
          <p:cNvPr id="11" name="组合 10"/>
          <p:cNvGrpSpPr/>
          <p:nvPr>
            <p:custDataLst>
              <p:tags r:id="rId15"/>
            </p:custDataLst>
          </p:nvPr>
        </p:nvGrpSpPr>
        <p:grpSpPr>
          <a:xfrm>
            <a:off x="2442845" y="4759960"/>
            <a:ext cx="1960880" cy="688340"/>
            <a:chOff x="3204" y="4155"/>
            <a:chExt cx="3088" cy="1084"/>
          </a:xfrm>
        </p:grpSpPr>
        <p:sp>
          <p:nvSpPr>
            <p:cNvPr id="19" name="矩形 18"/>
            <p:cNvSpPr/>
            <p:nvPr>
              <p:custDataLst>
                <p:tags r:id="rId16"/>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9" name="文本框 28"/>
            <p:cNvSpPr txBox="1"/>
            <p:nvPr>
              <p:custDataLst>
                <p:tags r:id="rId17"/>
              </p:custDataLst>
            </p:nvPr>
          </p:nvSpPr>
          <p:spPr>
            <a:xfrm>
              <a:off x="3204" y="4189"/>
              <a:ext cx="1132" cy="1016"/>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05</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31" name="文本框 30"/>
            <p:cNvSpPr txBox="1"/>
            <p:nvPr>
              <p:custDataLst>
                <p:tags r:id="rId18"/>
              </p:custDataLst>
            </p:nvPr>
          </p:nvSpPr>
          <p:spPr>
            <a:xfrm>
              <a:off x="4387" y="4383"/>
              <a:ext cx="1905" cy="628"/>
            </a:xfrm>
            <a:prstGeom prst="rect">
              <a:avLst/>
            </a:prstGeom>
            <a:noFill/>
          </p:spPr>
          <p:txBody>
            <a:bodyPr wrap="none" rtlCol="0">
              <a:spAutoFit/>
            </a:bodyPr>
            <a:lstStyle/>
            <a:p>
              <a:pPr algn="l"/>
              <a:r>
                <a:rPr lang="en-US" altLang="zh-CN"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UI</a:t>
              </a:r>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和演示</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147" name="组合 146"/>
          <p:cNvGrpSpPr/>
          <p:nvPr/>
        </p:nvGrpSpPr>
        <p:grpSpPr>
          <a:xfrm>
            <a:off x="3951710" y="1135869"/>
            <a:ext cx="4198945" cy="3642792"/>
            <a:chOff x="3373837" y="1335599"/>
            <a:chExt cx="5396929" cy="4682103"/>
          </a:xfrm>
        </p:grpSpPr>
        <p:sp>
          <p:nvSpPr>
            <p:cNvPr id="4" name="圆: 空心 27"/>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5" name="圆: 空心 28"/>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40" name="椭圆 39"/>
            <p:cNvSpPr/>
            <p:nvPr/>
          </p:nvSpPr>
          <p:spPr>
            <a:xfrm>
              <a:off x="3373837" y="331090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42" name="椭圆 41"/>
            <p:cNvSpPr/>
            <p:nvPr/>
          </p:nvSpPr>
          <p:spPr>
            <a:xfrm>
              <a:off x="7052275" y="1380354"/>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44" name="椭圆 43"/>
            <p:cNvSpPr/>
            <p:nvPr/>
          </p:nvSpPr>
          <p:spPr>
            <a:xfrm>
              <a:off x="7052275" y="5241966"/>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3" name="椭圆 142"/>
            <p:cNvSpPr/>
            <p:nvPr/>
          </p:nvSpPr>
          <p:spPr>
            <a:xfrm>
              <a:off x="4234877" y="138102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4" name="椭圆 143"/>
            <p:cNvSpPr/>
            <p:nvPr/>
          </p:nvSpPr>
          <p:spPr>
            <a:xfrm>
              <a:off x="4309965" y="524206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6" name="椭圆 145"/>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endParaRPr lang="en-US" b="1" kern="0" dirty="0">
                <a:solidFill>
                  <a:srgbClr val="FFFFFF"/>
                </a:solidFill>
                <a:latin typeface="微软雅黑" panose="020B0503020204020204" pitchFamily="34" charset="-122"/>
                <a:ea typeface="微软雅黑" panose="020B0503020204020204" pitchFamily="34" charset="-122"/>
              </a:endParaRPr>
            </a:p>
          </p:txBody>
        </p:sp>
      </p:grpSp>
      <p:sp>
        <p:nvSpPr>
          <p:cNvPr id="45" name="文本框 44"/>
          <p:cNvSpPr txBox="1"/>
          <p:nvPr/>
        </p:nvSpPr>
        <p:spPr>
          <a:xfrm>
            <a:off x="2496820" y="1295400"/>
            <a:ext cx="2081530" cy="368300"/>
          </a:xfrm>
          <a:prstGeom prst="rect">
            <a:avLst/>
          </a:prstGeom>
          <a:noFill/>
        </p:spPr>
        <p:txBody>
          <a:bodyPr wrap="square" rtlCol="0">
            <a:spAutoFit/>
          </a:bodyPr>
          <a:lstStyle/>
          <a:p>
            <a:pPr algn="r"/>
            <a:r>
              <a:rPr lang="en-US" altLang="zh-CN" b="1" dirty="0"/>
              <a:t>微架构设计</a:t>
            </a:r>
            <a:endParaRPr lang="en-US" altLang="zh-CN" b="1" dirty="0"/>
          </a:p>
        </p:txBody>
      </p:sp>
      <p:sp>
        <p:nvSpPr>
          <p:cNvPr id="46" name="文本框 45"/>
          <p:cNvSpPr txBox="1"/>
          <p:nvPr/>
        </p:nvSpPr>
        <p:spPr>
          <a:xfrm>
            <a:off x="7461752" y="1245561"/>
            <a:ext cx="2349713" cy="368300"/>
          </a:xfrm>
          <a:prstGeom prst="rect">
            <a:avLst/>
          </a:prstGeom>
          <a:noFill/>
        </p:spPr>
        <p:txBody>
          <a:bodyPr wrap="square" rtlCol="0">
            <a:spAutoFit/>
          </a:bodyPr>
          <a:lstStyle/>
          <a:p>
            <a:r>
              <a:rPr lang="en-US" altLang="zh-CN" b="1" dirty="0"/>
              <a:t>流水线深度与设计</a:t>
            </a:r>
            <a:endParaRPr lang="en-US" altLang="zh-CN" b="1" dirty="0"/>
          </a:p>
        </p:txBody>
      </p:sp>
      <p:sp>
        <p:nvSpPr>
          <p:cNvPr id="47" name="文本框 46"/>
          <p:cNvSpPr txBox="1"/>
          <p:nvPr/>
        </p:nvSpPr>
        <p:spPr>
          <a:xfrm>
            <a:off x="8150654" y="2772599"/>
            <a:ext cx="3099487" cy="368300"/>
          </a:xfrm>
          <a:prstGeom prst="rect">
            <a:avLst/>
          </a:prstGeom>
          <a:noFill/>
        </p:spPr>
        <p:txBody>
          <a:bodyPr wrap="square" rtlCol="0">
            <a:spAutoFit/>
          </a:bodyPr>
          <a:lstStyle/>
          <a:p>
            <a:r>
              <a:rPr lang="en-US" altLang="zh-CN" b="1" dirty="0"/>
              <a:t>缓存层次结构</a:t>
            </a:r>
            <a:endParaRPr lang="en-US" altLang="zh-CN" b="1" dirty="0"/>
          </a:p>
        </p:txBody>
      </p:sp>
      <p:sp>
        <p:nvSpPr>
          <p:cNvPr id="49" name="文本框 48"/>
          <p:cNvSpPr txBox="1"/>
          <p:nvPr/>
        </p:nvSpPr>
        <p:spPr>
          <a:xfrm>
            <a:off x="7381240" y="4272280"/>
            <a:ext cx="2480945" cy="368300"/>
          </a:xfrm>
          <a:prstGeom prst="rect">
            <a:avLst/>
          </a:prstGeom>
          <a:noFill/>
        </p:spPr>
        <p:txBody>
          <a:bodyPr wrap="square" rtlCol="0">
            <a:spAutoFit/>
          </a:bodyPr>
          <a:lstStyle/>
          <a:p>
            <a:r>
              <a:rPr lang="en-US" altLang="zh-CN" b="1" dirty="0"/>
              <a:t>分支预测机制</a:t>
            </a:r>
            <a:endParaRPr lang="en-US" altLang="zh-CN" b="1" dirty="0"/>
          </a:p>
        </p:txBody>
      </p:sp>
      <p:sp>
        <p:nvSpPr>
          <p:cNvPr id="50" name="文本框 49"/>
          <p:cNvSpPr txBox="1"/>
          <p:nvPr/>
        </p:nvSpPr>
        <p:spPr>
          <a:xfrm>
            <a:off x="1738630" y="4275455"/>
            <a:ext cx="2882265" cy="368300"/>
          </a:xfrm>
          <a:prstGeom prst="rect">
            <a:avLst/>
          </a:prstGeom>
          <a:noFill/>
        </p:spPr>
        <p:txBody>
          <a:bodyPr wrap="square" rtlCol="0">
            <a:spAutoFit/>
          </a:bodyPr>
          <a:lstStyle/>
          <a:p>
            <a:pPr algn="r"/>
            <a:r>
              <a:rPr lang="en-US" altLang="zh-CN" b="1" dirty="0"/>
              <a:t>超标量和乱序执行</a:t>
            </a:r>
            <a:endParaRPr lang="en-US" altLang="zh-CN" b="1" dirty="0"/>
          </a:p>
        </p:txBody>
      </p:sp>
      <p:sp>
        <p:nvSpPr>
          <p:cNvPr id="51" name="文本框 50"/>
          <p:cNvSpPr txBox="1"/>
          <p:nvPr/>
        </p:nvSpPr>
        <p:spPr>
          <a:xfrm>
            <a:off x="755015" y="2773045"/>
            <a:ext cx="3139440" cy="368300"/>
          </a:xfrm>
          <a:prstGeom prst="rect">
            <a:avLst/>
          </a:prstGeom>
          <a:noFill/>
        </p:spPr>
        <p:txBody>
          <a:bodyPr wrap="square" rtlCol="0">
            <a:spAutoFit/>
          </a:bodyPr>
          <a:lstStyle/>
          <a:p>
            <a:pPr algn="r"/>
            <a:r>
              <a:rPr lang="en-US" altLang="zh-CN" b="1" dirty="0"/>
              <a:t>多核和超线程</a:t>
            </a:r>
            <a:endParaRPr lang="en-US" altLang="zh-CN" b="1" dirty="0"/>
          </a:p>
        </p:txBody>
      </p:sp>
      <p:sp>
        <p:nvSpPr>
          <p:cNvPr id="52" name="文本框 51"/>
          <p:cNvSpPr txBox="1"/>
          <p:nvPr/>
        </p:nvSpPr>
        <p:spPr>
          <a:xfrm>
            <a:off x="4900295" y="2757805"/>
            <a:ext cx="2300605" cy="398780"/>
          </a:xfrm>
          <a:prstGeom prst="rect">
            <a:avLst/>
          </a:prstGeom>
          <a:noFill/>
        </p:spPr>
        <p:txBody>
          <a:bodyPr wrap="square" rtlCol="0">
            <a:spAutoFit/>
          </a:bodyPr>
          <a:lstStyle/>
          <a:p>
            <a:pPr algn="ctr"/>
            <a:r>
              <a:rPr lang="en-US" altLang="zh-CN" sz="2000" b="1" dirty="0">
                <a:solidFill>
                  <a:srgbClr val="002060"/>
                </a:solidFill>
              </a:rPr>
              <a:t>x86 vs ARM</a:t>
            </a:r>
            <a:endParaRPr lang="en-US" altLang="zh-CN" sz="2000" b="1" dirty="0">
              <a:solidFill>
                <a:srgbClr val="002060"/>
              </a:solidFill>
            </a:endParaRPr>
          </a:p>
        </p:txBody>
      </p:sp>
      <p:sp>
        <p:nvSpPr>
          <p:cNvPr id="53" name="文本框 52"/>
          <p:cNvSpPr txBox="1"/>
          <p:nvPr/>
        </p:nvSpPr>
        <p:spPr>
          <a:xfrm>
            <a:off x="941070" y="1663700"/>
            <a:ext cx="3282950" cy="929640"/>
          </a:xfrm>
          <a:prstGeom prst="rect">
            <a:avLst/>
          </a:prstGeom>
          <a:noFill/>
        </p:spPr>
        <p:txBody>
          <a:bodyPr wrap="square" rtlCol="0">
            <a:spAutoFit/>
          </a:bodyPr>
          <a:lstStyle/>
          <a:p>
            <a:pPr marL="285750" indent="-285750">
              <a:lnSpc>
                <a:spcPct val="130000"/>
              </a:lnSpc>
              <a:spcBef>
                <a:spcPts val="0"/>
              </a:spcBef>
              <a:spcAft>
                <a:spcPts val="0"/>
              </a:spcAft>
              <a:buFont typeface="Arial" panose="020B0604020202020204" pitchFamily="34" charset="0"/>
              <a:buChar char="•"/>
            </a:pPr>
            <a:r>
              <a:rPr lang="zh-CN" altLang="en-US" sz="1400"/>
              <a:t>x86架构通常采用复杂的微架构设计</a:t>
            </a:r>
            <a:endParaRPr lang="zh-CN" altLang="en-US" sz="1400"/>
          </a:p>
          <a:p>
            <a:pPr marL="285750" indent="-285750">
              <a:lnSpc>
                <a:spcPct val="130000"/>
              </a:lnSpc>
              <a:spcBef>
                <a:spcPts val="0"/>
              </a:spcBef>
              <a:spcAft>
                <a:spcPts val="0"/>
              </a:spcAft>
              <a:buFont typeface="Arial" panose="020B0604020202020204" pitchFamily="34" charset="0"/>
              <a:buChar char="•"/>
            </a:pPr>
            <a:r>
              <a:rPr lang="zh-CN" altLang="en-US" sz="1400"/>
              <a:t>ARM架构通常采用简单且高效的微架构设计</a:t>
            </a:r>
            <a:endParaRPr lang="zh-CN" altLang="en-US" sz="1400"/>
          </a:p>
        </p:txBody>
      </p:sp>
      <p:sp>
        <p:nvSpPr>
          <p:cNvPr id="55" name="文本框 54"/>
          <p:cNvSpPr txBox="1"/>
          <p:nvPr/>
        </p:nvSpPr>
        <p:spPr>
          <a:xfrm>
            <a:off x="7866380" y="1663700"/>
            <a:ext cx="3373755" cy="616585"/>
          </a:xfrm>
          <a:prstGeom prst="rect">
            <a:avLst/>
          </a:prstGeom>
          <a:noFill/>
        </p:spPr>
        <p:txBody>
          <a:bodyPr wrap="square" rtlCol="0">
            <a:noAutofit/>
          </a:bodyPr>
          <a:lstStyle/>
          <a:p>
            <a:pPr marL="285750" indent="-285750">
              <a:lnSpc>
                <a:spcPct val="130000"/>
              </a:lnSpc>
              <a:spcBef>
                <a:spcPts val="0"/>
              </a:spcBef>
              <a:spcAft>
                <a:spcPts val="0"/>
              </a:spcAft>
              <a:buFont typeface="Arial" panose="020B0604020202020204" pitchFamily="34" charset="0"/>
              <a:buChar char="•"/>
            </a:pPr>
            <a:r>
              <a:rPr lang="zh-CN" altLang="en-US" sz="1400"/>
              <a:t>x86处理器通常具有较深的流水线</a:t>
            </a:r>
            <a:endParaRPr lang="zh-CN" altLang="en-US" sz="1400"/>
          </a:p>
          <a:p>
            <a:pPr marL="285750" indent="-285750">
              <a:lnSpc>
                <a:spcPct val="130000"/>
              </a:lnSpc>
              <a:spcBef>
                <a:spcPts val="0"/>
              </a:spcBef>
              <a:spcAft>
                <a:spcPts val="0"/>
              </a:spcAft>
              <a:buFont typeface="Arial" panose="020B0604020202020204" pitchFamily="34" charset="0"/>
              <a:buChar char="•"/>
            </a:pPr>
            <a:r>
              <a:rPr lang="zh-CN" altLang="en-US" sz="1400"/>
              <a:t>ARM处理器通常采用较短的流水线</a:t>
            </a:r>
            <a:endParaRPr lang="zh-CN" altLang="en-US" sz="1400"/>
          </a:p>
        </p:txBody>
      </p:sp>
      <p:sp>
        <p:nvSpPr>
          <p:cNvPr id="56" name="文本框 55"/>
          <p:cNvSpPr txBox="1"/>
          <p:nvPr/>
        </p:nvSpPr>
        <p:spPr>
          <a:xfrm>
            <a:off x="8150860" y="3140710"/>
            <a:ext cx="3586480" cy="9531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t>x86处理器通常具有更复杂的缓存层次结构，包括L1、L2和L3缓存、</a:t>
            </a:r>
            <a:endParaRPr lang="zh-CN" altLang="en-US" sz="1400"/>
          </a:p>
          <a:p>
            <a:pPr marL="285750" indent="-285750">
              <a:buFont typeface="Arial" panose="020B0604020202020204" pitchFamily="34" charset="0"/>
              <a:buChar char="•"/>
            </a:pPr>
            <a:r>
              <a:rPr lang="en-US" altLang="zh-CN" sz="1400"/>
              <a:t>A</a:t>
            </a:r>
            <a:r>
              <a:rPr lang="zh-CN" altLang="en-US" sz="1400"/>
              <a:t>RM处理器也有类似的缓存结构，但通常更简单，注重低功耗和高能效。</a:t>
            </a:r>
            <a:endParaRPr lang="zh-CN" altLang="en-US" sz="1400"/>
          </a:p>
        </p:txBody>
      </p:sp>
      <p:sp>
        <p:nvSpPr>
          <p:cNvPr id="57" name="文本框 56"/>
          <p:cNvSpPr txBox="1"/>
          <p:nvPr/>
        </p:nvSpPr>
        <p:spPr>
          <a:xfrm>
            <a:off x="7381240" y="4640580"/>
            <a:ext cx="4035425" cy="1242060"/>
          </a:xfrm>
          <a:prstGeom prst="rect">
            <a:avLst/>
          </a:prstGeom>
          <a:noFill/>
        </p:spPr>
        <p:txBody>
          <a:bodyPr wrap="square" rtlCol="0">
            <a:noAutofit/>
          </a:bodyPr>
          <a:lstStyle/>
          <a:p>
            <a:pPr marL="285750" indent="-285750">
              <a:buFont typeface="Arial" panose="020B0604020202020204" pitchFamily="34" charset="0"/>
              <a:buChar char="•"/>
            </a:pPr>
            <a:r>
              <a:rPr lang="zh-CN" altLang="en-US" sz="1400"/>
              <a:t>x86处理器通常采用分支目标缓冲器和分支目标缓存等技术来提高分支预测准确性，减少分支延迟。</a:t>
            </a:r>
            <a:endParaRPr lang="zh-CN" altLang="en-US" sz="1400"/>
          </a:p>
          <a:p>
            <a:pPr marL="285750" indent="-285750">
              <a:buFont typeface="Arial" panose="020B0604020202020204" pitchFamily="34" charset="0"/>
              <a:buChar char="•"/>
            </a:pPr>
            <a:r>
              <a:rPr lang="zh-CN" altLang="en-US" sz="1400"/>
              <a:t>ARM处理器也采用类似的技术来优化指令流。</a:t>
            </a:r>
            <a:endParaRPr lang="zh-CN" altLang="en-US" sz="1400"/>
          </a:p>
        </p:txBody>
      </p:sp>
      <p:sp>
        <p:nvSpPr>
          <p:cNvPr id="58" name="文本框 57"/>
          <p:cNvSpPr txBox="1"/>
          <p:nvPr/>
        </p:nvSpPr>
        <p:spPr>
          <a:xfrm>
            <a:off x="557530" y="4643755"/>
            <a:ext cx="4064000" cy="1139190"/>
          </a:xfrm>
          <a:prstGeom prst="rect">
            <a:avLst/>
          </a:prstGeom>
          <a:noFill/>
        </p:spPr>
        <p:txBody>
          <a:bodyPr wrap="square" rtlCol="0">
            <a:noAutofit/>
          </a:bodyPr>
          <a:lstStyle/>
          <a:p>
            <a:pPr marL="285750" indent="-285750">
              <a:buFont typeface="Arial" panose="020B0604020202020204" pitchFamily="34" charset="0"/>
              <a:buChar char="•"/>
            </a:pPr>
            <a:r>
              <a:rPr lang="zh-CN" altLang="en-US" sz="1400"/>
              <a:t>x86处理器常用的技术，可以提高指令并行执行和资源利用率，进而提高性能。</a:t>
            </a:r>
            <a:endParaRPr lang="zh-CN" altLang="en-US" sz="1400"/>
          </a:p>
          <a:p>
            <a:pPr marL="285750" indent="-285750">
              <a:buFont typeface="Arial" panose="020B0604020202020204" pitchFamily="34" charset="0"/>
              <a:buChar char="•"/>
            </a:pPr>
            <a:r>
              <a:rPr lang="zh-CN" altLang="en-US" sz="1400"/>
              <a:t>ARM处理器设计通常更简单，注重低功耗和高能效。ARM架构还具有开放性和可定制性。</a:t>
            </a:r>
            <a:endParaRPr lang="zh-CN" altLang="en-US" sz="1400"/>
          </a:p>
        </p:txBody>
      </p:sp>
      <p:sp>
        <p:nvSpPr>
          <p:cNvPr id="59" name="文本框 58"/>
          <p:cNvSpPr txBox="1"/>
          <p:nvPr/>
        </p:nvSpPr>
        <p:spPr>
          <a:xfrm>
            <a:off x="417195" y="3141345"/>
            <a:ext cx="3542665" cy="9531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t>x86处理器采用这两个技术来提高并行处理能力和资源利用率。</a:t>
            </a:r>
            <a:endParaRPr lang="zh-CN" altLang="en-US" sz="1400"/>
          </a:p>
          <a:p>
            <a:pPr marL="285750" indent="-285750">
              <a:buFont typeface="Arial" panose="020B0604020202020204" pitchFamily="34" charset="0"/>
              <a:buChar char="•"/>
            </a:pPr>
            <a:r>
              <a:rPr lang="zh-CN" altLang="en-US" sz="1400"/>
              <a:t>ARM处理器设计更注重低功耗和高能效，通常采用更简单的实现方式。</a:t>
            </a:r>
            <a:endParaRPr lang="zh-CN" altLang="en-US" sz="1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cxnSp>
        <p:nvCxnSpPr>
          <p:cNvPr id="19" name="直接箭头连接符 18"/>
          <p:cNvCxnSpPr/>
          <p:nvPr/>
        </p:nvCxnSpPr>
        <p:spPr>
          <a:xfrm flipV="1">
            <a:off x="1779419" y="1156124"/>
            <a:ext cx="7046595" cy="5870575"/>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20" name="椭圆 19"/>
          <p:cNvSpPr/>
          <p:nvPr/>
        </p:nvSpPr>
        <p:spPr>
          <a:xfrm>
            <a:off x="3216108" y="5590118"/>
            <a:ext cx="241226" cy="239182"/>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椭圆 20"/>
          <p:cNvSpPr/>
          <p:nvPr/>
        </p:nvSpPr>
        <p:spPr>
          <a:xfrm>
            <a:off x="4695199" y="437515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椭圆 22"/>
          <p:cNvSpPr/>
          <p:nvPr/>
        </p:nvSpPr>
        <p:spPr>
          <a:xfrm>
            <a:off x="5956343" y="329949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 name="直接连接符 1"/>
          <p:cNvCxnSpPr>
            <a:stCxn id="20" idx="5"/>
          </p:cNvCxnSpPr>
          <p:nvPr/>
        </p:nvCxnSpPr>
        <p:spPr>
          <a:xfrm>
            <a:off x="3421361" y="579331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 name="直接连接符 2"/>
          <p:cNvCxnSpPr>
            <a:stCxn id="20" idx="5"/>
          </p:cNvCxnSpPr>
          <p:nvPr/>
        </p:nvCxnSpPr>
        <p:spPr>
          <a:xfrm>
            <a:off x="4145037" y="632036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6" name="TextBox 81"/>
          <p:cNvSpPr txBox="1">
            <a:spLocks noChangeArrowheads="1"/>
          </p:cNvSpPr>
          <p:nvPr/>
        </p:nvSpPr>
        <p:spPr bwMode="auto">
          <a:xfrm>
            <a:off x="4299508" y="5446184"/>
            <a:ext cx="3716114" cy="891540"/>
          </a:xfrm>
          <a:prstGeom prst="rect">
            <a:avLst/>
          </a:prstGeom>
          <a:noFill/>
          <a:ln w="9525">
            <a:noFill/>
            <a:miter lim="800000"/>
          </a:ln>
        </p:spPr>
        <p:txBody>
          <a:bodyPr wrap="square">
            <a:spAutoFit/>
          </a:bodyPr>
          <a:lstStyle/>
          <a:p>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1993年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Pentium处理器</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标志着英特尔进入了第五代处理器时代，采用了超标量架构，首次引入了66 MHz的系统总线，并具备了16KB的一级缓存。</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7" name="直接连接符 26"/>
          <p:cNvCxnSpPr>
            <a:stCxn id="20" idx="5"/>
          </p:cNvCxnSpPr>
          <p:nvPr/>
        </p:nvCxnSpPr>
        <p:spPr>
          <a:xfrm flipH="1" flipV="1">
            <a:off x="4117528" y="389678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20" idx="5"/>
          </p:cNvCxnSpPr>
          <p:nvPr/>
        </p:nvCxnSpPr>
        <p:spPr>
          <a:xfrm flipH="1">
            <a:off x="816547" y="389678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9" name="TextBox 87"/>
          <p:cNvSpPr txBox="1">
            <a:spLocks noChangeArrowheads="1"/>
          </p:cNvSpPr>
          <p:nvPr/>
        </p:nvSpPr>
        <p:spPr bwMode="auto">
          <a:xfrm>
            <a:off x="816610" y="3033395"/>
            <a:ext cx="3300730" cy="783590"/>
          </a:xfrm>
          <a:prstGeom prst="rect">
            <a:avLst/>
          </a:prstGeom>
          <a:noFill/>
          <a:ln w="9525">
            <a:noFill/>
            <a:miter lim="800000"/>
          </a:ln>
        </p:spPr>
        <p:txBody>
          <a:bodyPr wrap="square">
            <a:spAutoFit/>
          </a:bodyPr>
          <a:lstStyle/>
          <a:p>
            <a:pPr>
              <a:lnSpc>
                <a:spcPts val="1800"/>
              </a:lnSpc>
            </a:pP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1995年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Pro</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引入了P6微架构，具备了更多的高级功能，如超标量执行、动态执行、分支预测和乱序执行。</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30" name="椭圆 29"/>
          <p:cNvSpPr/>
          <p:nvPr/>
        </p:nvSpPr>
        <p:spPr>
          <a:xfrm>
            <a:off x="5715119" y="350308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1" name="直接连接符 30"/>
          <p:cNvCxnSpPr>
            <a:stCxn id="20" idx="5"/>
          </p:cNvCxnSpPr>
          <p:nvPr/>
        </p:nvCxnSpPr>
        <p:spPr>
          <a:xfrm>
            <a:off x="6663092" y="422910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2" name="TextBox 97"/>
          <p:cNvSpPr txBox="1">
            <a:spLocks noChangeArrowheads="1"/>
          </p:cNvSpPr>
          <p:nvPr/>
        </p:nvSpPr>
        <p:spPr bwMode="auto">
          <a:xfrm>
            <a:off x="6883159" y="3371851"/>
            <a:ext cx="4155865" cy="783590"/>
          </a:xfrm>
          <a:prstGeom prst="rect">
            <a:avLst/>
          </a:prstGeom>
          <a:noFill/>
          <a:ln w="9525">
            <a:noFill/>
            <a:miter lim="800000"/>
          </a:ln>
        </p:spPr>
        <p:txBody>
          <a:bodyPr wrap="square">
            <a:spAutoFit/>
          </a:bodyPr>
          <a:lstStyle/>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1997年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采用了P6微架构，但引入了Slot 1插槽设计，并集成了二级缓存，还增加了对多媒体指令集（MMX）的支持。</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0" name="直接连接符 9"/>
          <p:cNvCxnSpPr>
            <a:stCxn id="20" idx="5"/>
          </p:cNvCxnSpPr>
          <p:nvPr/>
        </p:nvCxnSpPr>
        <p:spPr>
          <a:xfrm flipH="1">
            <a:off x="1777219" y="285115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1" name="TextBox 101"/>
          <p:cNvSpPr txBox="1">
            <a:spLocks noChangeArrowheads="1"/>
          </p:cNvSpPr>
          <p:nvPr/>
        </p:nvSpPr>
        <p:spPr bwMode="auto">
          <a:xfrm>
            <a:off x="1777365" y="1818005"/>
            <a:ext cx="3821430" cy="1014730"/>
          </a:xfrm>
          <a:prstGeom prst="rect">
            <a:avLst/>
          </a:prstGeom>
          <a:noFill/>
          <a:ln w="9525">
            <a:noFill/>
            <a:miter lim="800000"/>
          </a:ln>
        </p:spPr>
        <p:txBody>
          <a:bodyPr wrap="square">
            <a:spAutoFit/>
          </a:bodyPr>
          <a:lstStyle/>
          <a:p>
            <a:pPr>
              <a:lnSpc>
                <a:spcPts val="1800"/>
              </a:lnSpc>
            </a:pP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999年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III</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在P6微架构的基础上进一步优化，引入了更多的指令级并行性和更高的时钟频率。还增加了对新的指令集扩展（如SSE）的支持。</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2" name="直接连接符 11"/>
          <p:cNvCxnSpPr>
            <a:stCxn id="20" idx="5"/>
          </p:cNvCxnSpPr>
          <p:nvPr/>
        </p:nvCxnSpPr>
        <p:spPr>
          <a:xfrm flipV="1">
            <a:off x="6847188" y="285115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60" name="TextBox 108"/>
          <p:cNvSpPr txBox="1">
            <a:spLocks noChangeArrowheads="1"/>
          </p:cNvSpPr>
          <p:nvPr/>
        </p:nvSpPr>
        <p:spPr bwMode="auto">
          <a:xfrm>
            <a:off x="8370570" y="1591945"/>
            <a:ext cx="3329305" cy="1245235"/>
          </a:xfrm>
          <a:prstGeom prst="rect">
            <a:avLst/>
          </a:prstGeom>
          <a:noFill/>
          <a:ln w="9525">
            <a:noFill/>
            <a:miter lim="800000"/>
          </a:ln>
        </p:spPr>
        <p:txBody>
          <a:bodyPr wrap="square">
            <a:spAutoFit/>
          </a:bodyPr>
          <a:lstStyle/>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2000年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IV</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英特尔第一款采用NetBurst微架构的处理器。通过增加时钟频率、超长流水线和更高的级联速度，提高了处理器的性能。</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还引入了超线程技术和噪声补偿技术。</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61" name="直接连接符 60"/>
          <p:cNvCxnSpPr>
            <a:stCxn id="20" idx="5"/>
          </p:cNvCxnSpPr>
          <p:nvPr/>
        </p:nvCxnSpPr>
        <p:spPr>
          <a:xfrm>
            <a:off x="5924604" y="371475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20" idx="5"/>
          </p:cNvCxnSpPr>
          <p:nvPr/>
        </p:nvCxnSpPr>
        <p:spPr>
          <a:xfrm flipH="1" flipV="1">
            <a:off x="5365976" y="285115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671557" y="268816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right)">
                                      <p:cBhvr>
                                        <p:cTn id="31" dur="500"/>
                                        <p:tgtEl>
                                          <p:spTgt spid="27"/>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right)">
                                      <p:cBhvr>
                                        <p:cTn id="63" dur="500"/>
                                        <p:tgtEl>
                                          <p:spTgt spid="62"/>
                                        </p:tgtEl>
                                      </p:cBhvr>
                                    </p:animEffect>
                                  </p:childTnLst>
                                </p:cTn>
                              </p:par>
                            </p:childTnLst>
                          </p:cTn>
                        </p:par>
                        <p:par>
                          <p:cTn id="64" fill="hold">
                            <p:stCondLst>
                              <p:cond delay="7500"/>
                            </p:stCondLst>
                            <p:childTnLst>
                              <p:par>
                                <p:cTn id="65" presetID="22" presetClass="entr" presetSubtype="2"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right)">
                                      <p:cBhvr>
                                        <p:cTn id="67" dur="500"/>
                                        <p:tgtEl>
                                          <p:spTgt spid="10"/>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3" grpId="0" bldLvl="0" animBg="1"/>
      <p:bldP spid="6" grpId="0"/>
      <p:bldP spid="9" grpId="0"/>
      <p:bldP spid="30" grpId="0" bldLvl="0" animBg="1"/>
      <p:bldP spid="32" grpId="0"/>
      <p:bldP spid="11" grpId="0"/>
      <p:bldP spid="60" grpId="0"/>
      <p:bldP spid="6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4" name="文本框 3"/>
          <p:cNvSpPr txBox="1"/>
          <p:nvPr>
            <p:custDataLst>
              <p:tags r:id="rId1"/>
            </p:custDataLst>
          </p:nvPr>
        </p:nvSpPr>
        <p:spPr>
          <a:xfrm>
            <a:off x="604110"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custDataLst>
              <p:tags r:id="rId2"/>
            </p:custDataLst>
          </p:nvPr>
        </p:nvSpPr>
        <p:spPr>
          <a:xfrm>
            <a:off x="6246596"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custDataLst>
              <p:tags r:id="rId3"/>
            </p:custDataLst>
          </p:nvPr>
        </p:nvSpPr>
        <p:spPr>
          <a:xfrm>
            <a:off x="3319797" y="3632915"/>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custDataLst>
              <p:tags r:id="rId4"/>
            </p:custDataLst>
          </p:nvPr>
        </p:nvSpPr>
        <p:spPr>
          <a:xfrm>
            <a:off x="8997778" y="363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custDataLst>
              <p:tags r:id="rId5"/>
            </p:custDataLst>
          </p:nvPr>
        </p:nvCxnSpPr>
        <p:spPr>
          <a:xfrm>
            <a:off x="3134520"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6"/>
            </p:custDataLst>
          </p:nvPr>
        </p:nvCxnSpPr>
        <p:spPr>
          <a:xfrm>
            <a:off x="8709603"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flipV="1">
            <a:off x="6117359" y="28414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613411" y="35073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9"/>
            </p:custDataLst>
          </p:nvPr>
        </p:nvSpPr>
        <p:spPr>
          <a:xfrm>
            <a:off x="603706" y="3862897"/>
            <a:ext cx="205717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流水线深度与设计</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custDataLst>
              <p:tags r:id="rId10"/>
            </p:custDataLst>
          </p:nvPr>
        </p:nvSpPr>
        <p:spPr>
          <a:xfrm>
            <a:off x="600097" y="4287682"/>
            <a:ext cx="3185138"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现代x86处理器采用复杂的</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多级流水线设计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，以提高处理器时钟频率和执行效率。其中，浅流水线阶段较少，深流水线阶段多</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custDataLst>
              <p:tags r:id="rId11"/>
            </p:custDataLst>
          </p:nvPr>
        </p:nvSpPr>
        <p:spPr>
          <a:xfrm>
            <a:off x="3318999" y="1289499"/>
            <a:ext cx="298083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2" action="ppaction://hlinksldjump"/>
              </a:rPr>
              <a:t>缓存层次结构</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2" action="ppaction://hlinksldjump"/>
            </a:endParaRPr>
          </a:p>
        </p:txBody>
      </p:sp>
      <p:cxnSp>
        <p:nvCxnSpPr>
          <p:cNvPr id="35" name="直接连接符 34"/>
          <p:cNvCxnSpPr/>
          <p:nvPr>
            <p:custDataLst>
              <p:tags r:id="rId13"/>
            </p:custDataLst>
          </p:nvPr>
        </p:nvCxnSpPr>
        <p:spPr>
          <a:xfrm>
            <a:off x="3403539"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custDataLst>
              <p:tags r:id="rId14"/>
            </p:custDataLst>
          </p:nvPr>
        </p:nvSpPr>
        <p:spPr>
          <a:xfrm>
            <a:off x="3319000" y="1696683"/>
            <a:ext cx="2587092"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缓存层次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结构用于缩短处理器访问内存的时间，提升整体性能。</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L1缓存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L2缓存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L3缓存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p:cNvSpPr txBox="1"/>
          <p:nvPr>
            <p:custDataLst>
              <p:tags r:id="rId15"/>
            </p:custDataLst>
          </p:nvPr>
        </p:nvSpPr>
        <p:spPr>
          <a:xfrm>
            <a:off x="6274217" y="3862897"/>
            <a:ext cx="2412071"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分支预测机制</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38" name="直接连接符 37"/>
          <p:cNvCxnSpPr/>
          <p:nvPr>
            <p:custDataLst>
              <p:tags r:id="rId16"/>
            </p:custDataLst>
          </p:nvPr>
        </p:nvCxnSpPr>
        <p:spPr>
          <a:xfrm>
            <a:off x="6358757"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custDataLst>
              <p:tags r:id="rId17"/>
            </p:custDataLst>
          </p:nvPr>
        </p:nvSpPr>
        <p:spPr>
          <a:xfrm>
            <a:off x="6274435" y="4287520"/>
            <a:ext cx="3302000"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分支预测机制用于减少分支指令引起的流水线停顿，提高处理器执行效率。</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静态分支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预测是根据编译器或简单规则进行预测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动态分支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预测则使用硬件记录和分析分支历史，通过模式识别和算法进行更准确的预测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文本框 39"/>
          <p:cNvSpPr txBox="1"/>
          <p:nvPr>
            <p:custDataLst>
              <p:tags r:id="rId18"/>
            </p:custDataLst>
          </p:nvPr>
        </p:nvSpPr>
        <p:spPr>
          <a:xfrm>
            <a:off x="8997778" y="1291527"/>
            <a:ext cx="2947770"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9" action="ppaction://hlinksldjump"/>
              </a:rPr>
              <a:t>超标量执行和乱序执行</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9" action="ppaction://hlinksldjump"/>
            </a:endParaRPr>
          </a:p>
        </p:txBody>
      </p:sp>
      <p:cxnSp>
        <p:nvCxnSpPr>
          <p:cNvPr id="41" name="直接连接符 40"/>
          <p:cNvCxnSpPr/>
          <p:nvPr>
            <p:custDataLst>
              <p:tags r:id="rId20"/>
            </p:custDataLst>
          </p:nvPr>
        </p:nvCxnSpPr>
        <p:spPr>
          <a:xfrm>
            <a:off x="9082318"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custDataLst>
              <p:tags r:id="rId21"/>
            </p:custDataLst>
          </p:nvPr>
        </p:nvSpPr>
        <p:spPr>
          <a:xfrm>
            <a:off x="8997779" y="1696683"/>
            <a:ext cx="2236005" cy="106045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x86处理器通过超标量执行和乱序执行来提高指令吞吐量和资源利用率。</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3" name="直接连接符 42"/>
          <p:cNvCxnSpPr/>
          <p:nvPr>
            <p:custDataLst>
              <p:tags r:id="rId22"/>
            </p:custDataLst>
          </p:nvPr>
        </p:nvCxnSpPr>
        <p:spPr>
          <a:xfrm>
            <a:off x="688650"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2" name="矩形: 圆角 3"/>
          <p:cNvSpPr/>
          <p:nvPr/>
        </p:nvSpPr>
        <p:spPr>
          <a:xfrm>
            <a:off x="9885045" y="1203960"/>
            <a:ext cx="608965" cy="749300"/>
          </a:xfrm>
          <a:prstGeom prst="roundRect">
            <a:avLst/>
          </a:prstGeom>
          <a:solidFill>
            <a:srgbClr val="C00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1069975" y="1368425"/>
            <a:ext cx="9657714" cy="2002155"/>
            <a:chOff x="1377843" y="2013016"/>
            <a:chExt cx="9254501" cy="1559496"/>
          </a:xfrm>
        </p:grpSpPr>
        <p:sp>
          <p:nvSpPr>
            <p:cNvPr id="3" name="矩形: 圆角 7"/>
            <p:cNvSpPr/>
            <p:nvPr/>
          </p:nvSpPr>
          <p:spPr>
            <a:xfrm>
              <a:off x="1377843" y="2013016"/>
              <a:ext cx="9254501" cy="1559496"/>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564649" y="2013016"/>
              <a:ext cx="7369405" cy="421405"/>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超标量执行</a:t>
              </a:r>
              <a:endPar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endParaRPr>
            </a:p>
          </p:txBody>
        </p:sp>
        <p:sp>
          <p:nvSpPr>
            <p:cNvPr id="7" name="文本框 6"/>
            <p:cNvSpPr txBox="1"/>
            <p:nvPr/>
          </p:nvSpPr>
          <p:spPr>
            <a:xfrm>
              <a:off x="1564524" y="2572047"/>
              <a:ext cx="8945811" cy="82599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处理器包含多个算术逻辑单元（ALU）、浮点单元（FPU）、加载/存储单元（LSU）等，可以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在同一时钟周期内同时处理多条指令</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。同时指令调度器根据指令间的依赖关系和执行单元的可用性，动态调度指令。调度器会在指令可以并行执行时同时发送多条指令到不同的执行单元。</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组合 19"/>
          <p:cNvGrpSpPr/>
          <p:nvPr/>
        </p:nvGrpSpPr>
        <p:grpSpPr>
          <a:xfrm>
            <a:off x="1032510" y="3677920"/>
            <a:ext cx="9657080" cy="2286000"/>
            <a:chOff x="1341942" y="2206932"/>
            <a:chExt cx="9253893" cy="1780955"/>
          </a:xfrm>
        </p:grpSpPr>
        <p:sp>
          <p:nvSpPr>
            <p:cNvPr id="21" name="矩形: 圆角 6"/>
            <p:cNvSpPr/>
            <p:nvPr/>
          </p:nvSpPr>
          <p:spPr>
            <a:xfrm>
              <a:off x="1341942" y="2206932"/>
              <a:ext cx="9253893" cy="1780955"/>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1564523" y="2237989"/>
              <a:ext cx="8945811" cy="5026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乱序执行</a:t>
              </a:r>
              <a:endPar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endParaRPr>
            </a:p>
          </p:txBody>
        </p:sp>
        <p:sp>
          <p:nvSpPr>
            <p:cNvPr id="10" name="文本框 9"/>
            <p:cNvSpPr txBox="1"/>
            <p:nvPr/>
          </p:nvSpPr>
          <p:spPr>
            <a:xfrm>
              <a:off x="1564523" y="2740715"/>
              <a:ext cx="8945811" cy="107797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处理器维护一个指令窗口，其中存放了即将执行的多条指令。窗口中的指令可以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根据数据依赖关系和执行单元的可用性乱序执行</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使用物理寄存器和寄存器重命名技术，解决指令间的虚假依赖问题，允许更多指令并行执行。在乱序执行中，处理器会跟踪指令的依赖关系和状态，如果发生错误或异常，可以回退到正确状态，确保指令按程序顺序提交。</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1" name="矩形: 圆角 29"/>
          <p:cNvSpPr/>
          <p:nvPr/>
        </p:nvSpPr>
        <p:spPr>
          <a:xfrm>
            <a:off x="9885045" y="3496945"/>
            <a:ext cx="608965" cy="73977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圆角 29"/>
          <p:cNvSpPr/>
          <p:nvPr/>
        </p:nvSpPr>
        <p:spPr>
          <a:xfrm>
            <a:off x="9885045" y="1203960"/>
            <a:ext cx="608965" cy="74866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870960" y="2598003"/>
            <a:ext cx="4450080" cy="829945"/>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感谢老师的指导</a:t>
            </a:r>
            <a:endParaRPr lang="zh-CN" altLang="en-US" sz="4800" b="1" dirty="0">
              <a:solidFill>
                <a:srgbClr val="3D5382"/>
              </a:solidFill>
              <a:latin typeface="微软雅黑" panose="020B0503020204020204" pitchFamily="34" charset="-122"/>
              <a:ea typeface="微软雅黑" panose="020B0503020204020204" pitchFamily="34" charset="-122"/>
              <a:cs typeface="Kata Bold" charset="0"/>
            </a:endParaRPr>
          </a:p>
        </p:txBody>
      </p:sp>
      <p:grpSp>
        <p:nvGrpSpPr>
          <p:cNvPr id="2" name="组合 1"/>
          <p:cNvGrpSpPr/>
          <p:nvPr/>
        </p:nvGrpSpPr>
        <p:grpSpPr>
          <a:xfrm>
            <a:off x="2539365" y="3642360"/>
            <a:ext cx="7050405" cy="398780"/>
            <a:chOff x="3950" y="5844"/>
            <a:chExt cx="11103" cy="628"/>
          </a:xfrm>
        </p:grpSpPr>
        <p:sp>
          <p:nvSpPr>
            <p:cNvPr id="3" name="文本框 2"/>
            <p:cNvSpPr txBox="1"/>
            <p:nvPr/>
          </p:nvSpPr>
          <p:spPr>
            <a:xfrm>
              <a:off x="7433" y="5844"/>
              <a:ext cx="4136" cy="628"/>
            </a:xfrm>
            <a:prstGeom prst="rect">
              <a:avLst/>
            </a:prstGeom>
            <a:noFill/>
          </p:spPr>
          <p:txBody>
            <a:bodyPr wrap="square" rtlCol="0">
              <a:spAutoFit/>
            </a:bodyPr>
            <a:lstStyle/>
            <a:p>
              <a:pPr algn="ctr"/>
              <a:r>
                <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商务智能案例分析</a:t>
              </a:r>
              <a:endPar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4" name="直接连接符 3"/>
            <p:cNvCxnSpPr/>
            <p:nvPr/>
          </p:nvCxnSpPr>
          <p:spPr>
            <a:xfrm>
              <a:off x="11881"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50"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2652713" y="2691765"/>
            <a:ext cx="6888480" cy="768350"/>
          </a:xfrm>
          <a:prstGeom prst="rect">
            <a:avLst/>
          </a:prstGeom>
          <a:noFill/>
        </p:spPr>
        <p:txBody>
          <a:bodyPr wrap="none" rtlCol="0">
            <a:spAutoFit/>
          </a:bodyPr>
          <a:lstStyle/>
          <a:p>
            <a:pPr algn="l"/>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01</a:t>
              </a:r>
              <a:endParaRPr lang="en-US" altLang="zh-CN" sz="40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1"/>
            </p:custDataLst>
          </p:nvPr>
        </p:nvGrpSpPr>
        <p:grpSpPr>
          <a:xfrm>
            <a:off x="0" y="5560060"/>
            <a:ext cx="12192000" cy="1297940"/>
            <a:chOff x="0" y="7076"/>
            <a:chExt cx="19200" cy="3724"/>
          </a:xfrm>
        </p:grpSpPr>
        <p:sp>
          <p:nvSpPr>
            <p:cNvPr id="8" name="任意多边形 7"/>
            <p:cNvSpPr/>
            <p:nvPr>
              <p:custDataLst>
                <p:tags r:id="rId2"/>
              </p:custDataLst>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custDataLst>
                <p:tags r:id="rId3"/>
              </p:custDataLst>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2" name="组合 31"/>
          <p:cNvGrpSpPr/>
          <p:nvPr>
            <p:custDataLst>
              <p:tags r:id="rId4"/>
            </p:custDataLst>
          </p:nvPr>
        </p:nvGrpSpPr>
        <p:grpSpPr>
          <a:xfrm>
            <a:off x="1534795" y="2067560"/>
            <a:ext cx="9292473" cy="4133850"/>
            <a:chOff x="2881" y="2864"/>
            <a:chExt cx="13713" cy="6510"/>
          </a:xfrm>
        </p:grpSpPr>
        <p:grpSp>
          <p:nvGrpSpPr>
            <p:cNvPr id="16" name="组合 15"/>
            <p:cNvGrpSpPr/>
            <p:nvPr/>
          </p:nvGrpSpPr>
          <p:grpSpPr>
            <a:xfrm>
              <a:off x="2881" y="2864"/>
              <a:ext cx="4606" cy="1128"/>
              <a:chOff x="2422" y="2192"/>
              <a:chExt cx="4606" cy="1128"/>
            </a:xfrm>
          </p:grpSpPr>
          <p:pic>
            <p:nvPicPr>
              <p:cNvPr id="53" name="图片 52" descr="我的"/>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422" y="2374"/>
                <a:ext cx="732" cy="739"/>
              </a:xfrm>
              <a:prstGeom prst="rect">
                <a:avLst/>
              </a:prstGeom>
            </p:spPr>
          </p:pic>
          <p:grpSp>
            <p:nvGrpSpPr>
              <p:cNvPr id="3" name="组合 2"/>
              <p:cNvGrpSpPr/>
              <p:nvPr/>
            </p:nvGrpSpPr>
            <p:grpSpPr>
              <a:xfrm>
                <a:off x="3787" y="2192"/>
                <a:ext cx="3241" cy="1128"/>
                <a:chOff x="3930" y="1977"/>
                <a:chExt cx="3241" cy="1128"/>
              </a:xfrm>
            </p:grpSpPr>
            <p:sp>
              <p:nvSpPr>
                <p:cNvPr id="65" name="文本框 64"/>
                <p:cNvSpPr txBox="1"/>
                <p:nvPr>
                  <p:custDataLst>
                    <p:tags r:id="rId8"/>
                  </p:custDataLst>
                </p:nvPr>
              </p:nvSpPr>
              <p:spPr>
                <a:xfrm>
                  <a:off x="3930" y="2622"/>
                  <a:ext cx="3241" cy="483"/>
                </a:xfrm>
                <a:prstGeom prst="rect">
                  <a:avLst/>
                </a:prstGeom>
                <a:noFill/>
              </p:spPr>
              <p:txBody>
                <a:bodyPr wrap="square" rtlCol="0">
                  <a:sp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包含了新闻文章的信息</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64" name="文本框 63"/>
                <p:cNvSpPr txBox="1"/>
                <p:nvPr>
                  <p:custDataLst>
                    <p:tags r:id="rId9"/>
                  </p:custDataLst>
                </p:nvPr>
              </p:nvSpPr>
              <p:spPr>
                <a:xfrm>
                  <a:off x="3930" y="1977"/>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sym typeface="+mn-ea"/>
                    </a:rPr>
                    <a:t>news.tsv</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nvGrpSpPr>
            <p:cNvPr id="21" name="组合 20"/>
            <p:cNvGrpSpPr/>
            <p:nvPr/>
          </p:nvGrpSpPr>
          <p:grpSpPr>
            <a:xfrm>
              <a:off x="11040" y="2881"/>
              <a:ext cx="5554" cy="1508"/>
              <a:chOff x="2422" y="2140"/>
              <a:chExt cx="5554" cy="1508"/>
            </a:xfrm>
          </p:grpSpPr>
          <p:pic>
            <p:nvPicPr>
              <p:cNvPr id="22" name="图片 21" descr="我的"/>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2422" y="2374"/>
                <a:ext cx="708" cy="714"/>
              </a:xfrm>
              <a:prstGeom prst="rect">
                <a:avLst/>
              </a:prstGeom>
            </p:spPr>
          </p:pic>
          <p:grpSp>
            <p:nvGrpSpPr>
              <p:cNvPr id="23" name="组合 22"/>
              <p:cNvGrpSpPr/>
              <p:nvPr/>
            </p:nvGrpSpPr>
            <p:grpSpPr>
              <a:xfrm>
                <a:off x="3832" y="2140"/>
                <a:ext cx="4144" cy="1508"/>
                <a:chOff x="3975" y="1925"/>
                <a:chExt cx="4144" cy="1508"/>
              </a:xfrm>
            </p:grpSpPr>
            <p:sp>
              <p:nvSpPr>
                <p:cNvPr id="6" name="文本框 5"/>
                <p:cNvSpPr txBox="1"/>
                <p:nvPr>
                  <p:custDataLst>
                    <p:tags r:id="rId13"/>
                  </p:custDataLst>
                </p:nvPr>
              </p:nvSpPr>
              <p:spPr>
                <a:xfrm>
                  <a:off x="3975" y="2542"/>
                  <a:ext cx="4144" cy="891"/>
                </a:xfrm>
                <a:prstGeom prst="rect">
                  <a:avLst/>
                </a:prstGeom>
                <a:noFill/>
              </p:spPr>
              <p:txBody>
                <a:bodyPr wrap="square" rtlCol="0">
                  <a:no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分别是用于</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训练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和</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验证</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的用户点击历史记录和展示日志</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5" name="文本框 24"/>
                <p:cNvSpPr txBox="1"/>
                <p:nvPr>
                  <p:custDataLst>
                    <p:tags r:id="rId14"/>
                  </p:custDataLst>
                </p:nvPr>
              </p:nvSpPr>
              <p:spPr>
                <a:xfrm>
                  <a:off x="3975" y="1925"/>
                  <a:ext cx="394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train.tsv、valid.tsv</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nvGrpSpPr>
            <p:cNvPr id="31" name="组合 30"/>
            <p:cNvGrpSpPr/>
            <p:nvPr/>
          </p:nvGrpSpPr>
          <p:grpSpPr>
            <a:xfrm>
              <a:off x="9410" y="3086"/>
              <a:ext cx="371" cy="6288"/>
              <a:chOff x="9410" y="3086"/>
              <a:chExt cx="371" cy="6288"/>
            </a:xfrm>
          </p:grpSpPr>
          <p:cxnSp>
            <p:nvCxnSpPr>
              <p:cNvPr id="7" name="直接连接符 6"/>
              <p:cNvCxnSpPr/>
              <p:nvPr>
                <p:custDataLst>
                  <p:tags r:id="rId15"/>
                </p:custDataLst>
              </p:nvPr>
            </p:nvCxnSpPr>
            <p:spPr>
              <a:xfrm>
                <a:off x="9580" y="3395"/>
                <a:ext cx="20" cy="5979"/>
              </a:xfrm>
              <a:prstGeom prst="line">
                <a:avLst/>
              </a:prstGeom>
              <a:ln w="6350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9" name="椭圆 8"/>
              <p:cNvSpPr/>
              <p:nvPr>
                <p:custDataLst>
                  <p:tags r:id="rId16"/>
                </p:custDataLst>
              </p:nvPr>
            </p:nvSpPr>
            <p:spPr>
              <a:xfrm>
                <a:off x="9410" y="3086"/>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0" name="椭圆 29"/>
              <p:cNvSpPr/>
              <p:nvPr>
                <p:custDataLst>
                  <p:tags r:id="rId17"/>
                </p:custDataLst>
              </p:nvPr>
            </p:nvSpPr>
            <p:spPr>
              <a:xfrm>
                <a:off x="9420" y="9013"/>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sp>
        <p:nvSpPr>
          <p:cNvPr id="54" name="文本框 53"/>
          <p:cNvSpPr txBox="1"/>
          <p:nvPr>
            <p:custDataLst>
              <p:tags r:id="rId18"/>
            </p:custDataLst>
          </p:nvPr>
        </p:nvSpPr>
        <p:spPr>
          <a:xfrm>
            <a:off x="514350" y="952500"/>
            <a:ext cx="17068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数据集分析</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55" name="文本框 54"/>
          <p:cNvSpPr txBox="1"/>
          <p:nvPr>
            <p:custDataLst>
              <p:tags r:id="rId19"/>
            </p:custDataLst>
          </p:nvPr>
        </p:nvSpPr>
        <p:spPr>
          <a:xfrm>
            <a:off x="514350" y="1310640"/>
            <a:ext cx="10734675" cy="647065"/>
          </a:xfrm>
          <a:prstGeom prst="rect">
            <a:avLst/>
          </a:prstGeom>
          <a:noFill/>
        </p:spPr>
        <p:txBody>
          <a:bodyPr wrap="none" rtlCol="0">
            <a:noAutofit/>
          </a:bodyPr>
          <a:lstStyle/>
          <a:p>
            <a:pPr algn="l">
              <a:lnSpc>
                <a:spcPct val="12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PENS数据集包含</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113,762篇新闻</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，其主题分为</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15个类别</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。每个新闻包括新闻ID、标题、正文和由编辑手动标记的类别。</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lnSpc>
                <a:spcPct val="12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新闻标题和正文的</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平均长度</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分别为10.5和549.0。数据集</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覆盖的时间</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为：2019年6月13日-2019年7月3日。</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p:txBody>
      </p:sp>
      <p:pic>
        <p:nvPicPr>
          <p:cNvPr id="13" name="图片 12"/>
          <p:cNvPicPr>
            <a:picLocks noChangeAspect="1"/>
          </p:cNvPicPr>
          <p:nvPr/>
        </p:nvPicPr>
        <p:blipFill>
          <a:blip r:embed="rId20"/>
          <a:stretch>
            <a:fillRect/>
          </a:stretch>
        </p:blipFill>
        <p:spPr>
          <a:xfrm>
            <a:off x="514350" y="3035935"/>
            <a:ext cx="5252720" cy="3202305"/>
          </a:xfrm>
          <a:prstGeom prst="rect">
            <a:avLst/>
          </a:prstGeom>
        </p:spPr>
      </p:pic>
      <p:pic>
        <p:nvPicPr>
          <p:cNvPr id="14" name="图片 13"/>
          <p:cNvPicPr>
            <a:picLocks noChangeAspect="1"/>
          </p:cNvPicPr>
          <p:nvPr/>
        </p:nvPicPr>
        <p:blipFill>
          <a:blip r:embed="rId21"/>
          <a:stretch>
            <a:fillRect/>
          </a:stretch>
        </p:blipFill>
        <p:spPr>
          <a:xfrm>
            <a:off x="6715760" y="3035935"/>
            <a:ext cx="4881880" cy="3257550"/>
          </a:xfrm>
          <a:prstGeom prst="rect">
            <a:avLst/>
          </a:prstGeom>
        </p:spPr>
      </p:pic>
    </p:spTree>
    <p:custDataLst>
      <p:tags r:id="rId2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1"/>
            </p:custDataLst>
          </p:nvPr>
        </p:nvSpPr>
        <p:spPr>
          <a:xfrm>
            <a:off x="514350" y="952500"/>
            <a:ext cx="26212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对新闻数据的处理</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cxnSp>
        <p:nvCxnSpPr>
          <p:cNvPr id="19" name="直接箭头连接符 18"/>
          <p:cNvCxnSpPr/>
          <p:nvPr/>
        </p:nvCxnSpPr>
        <p:spPr>
          <a:xfrm flipV="1">
            <a:off x="2208679" y="780204"/>
            <a:ext cx="6617335" cy="5485130"/>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21" name="椭圆 20"/>
          <p:cNvSpPr/>
          <p:nvPr/>
        </p:nvSpPr>
        <p:spPr>
          <a:xfrm>
            <a:off x="4695199" y="399923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椭圆 22"/>
          <p:cNvSpPr/>
          <p:nvPr/>
        </p:nvSpPr>
        <p:spPr>
          <a:xfrm>
            <a:off x="5956343" y="292357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 name="直接连接符 2"/>
          <p:cNvCxnSpPr/>
          <p:nvPr/>
        </p:nvCxnSpPr>
        <p:spPr>
          <a:xfrm>
            <a:off x="3939521" y="483827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663197" y="536532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7" name="TextBox 81"/>
          <p:cNvSpPr txBox="1">
            <a:spLocks noChangeArrowheads="1"/>
          </p:cNvSpPr>
          <p:nvPr/>
        </p:nvSpPr>
        <p:spPr bwMode="auto">
          <a:xfrm>
            <a:off x="4817745" y="4973320"/>
            <a:ext cx="4474845" cy="337185"/>
          </a:xfrm>
          <a:prstGeom prst="rect">
            <a:avLst/>
          </a:prstGeom>
          <a:noFill/>
          <a:ln w="9525">
            <a:noFill/>
            <a:miter lim="800000"/>
          </a:ln>
        </p:spPr>
        <p:txBody>
          <a:bodyPr wrap="square">
            <a:spAutoFit/>
          </a:bodyPr>
          <a:lstStyle/>
          <a:p>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 </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删去</a:t>
            </a:r>
            <a:r>
              <a:rPr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无用字段</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Title entity和Entity content</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7" name="直接连接符 26"/>
          <p:cNvCxnSpPr>
            <a:stCxn id="20" idx="5"/>
          </p:cNvCxnSpPr>
          <p:nvPr/>
        </p:nvCxnSpPr>
        <p:spPr>
          <a:xfrm flipH="1" flipV="1">
            <a:off x="4117528" y="352086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0" idx="5"/>
          </p:cNvCxnSpPr>
          <p:nvPr/>
        </p:nvCxnSpPr>
        <p:spPr>
          <a:xfrm flipH="1">
            <a:off x="816547" y="352086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10" name="TextBox 87"/>
          <p:cNvSpPr txBox="1">
            <a:spLocks noChangeArrowheads="1"/>
          </p:cNvSpPr>
          <p:nvPr/>
        </p:nvSpPr>
        <p:spPr bwMode="auto">
          <a:xfrm>
            <a:off x="827405" y="3163570"/>
            <a:ext cx="3300730" cy="321945"/>
          </a:xfrm>
          <a:prstGeom prst="rect">
            <a:avLst/>
          </a:prstGeom>
          <a:noFill/>
          <a:ln w="9525">
            <a:noFill/>
            <a:miter lim="800000"/>
          </a:ln>
        </p:spPr>
        <p:txBody>
          <a:bodyPr wrap="square">
            <a:spAutoFit/>
          </a:bodyPr>
          <a:lstStyle/>
          <a:p>
            <a:pPr>
              <a:lnSpc>
                <a:spcPts val="1800"/>
              </a:lnSpc>
            </a:pP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 </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对字段</a:t>
            </a:r>
            <a:r>
              <a:rPr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重命名</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为小写字母</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30" name="椭圆 29"/>
          <p:cNvSpPr/>
          <p:nvPr/>
        </p:nvSpPr>
        <p:spPr>
          <a:xfrm>
            <a:off x="5715119" y="312716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1" name="直接连接符 30"/>
          <p:cNvCxnSpPr>
            <a:stCxn id="20" idx="5"/>
          </p:cNvCxnSpPr>
          <p:nvPr/>
        </p:nvCxnSpPr>
        <p:spPr>
          <a:xfrm>
            <a:off x="6663092" y="385318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1" name="TextBox 97"/>
          <p:cNvSpPr txBox="1">
            <a:spLocks noChangeArrowheads="1"/>
          </p:cNvSpPr>
          <p:nvPr/>
        </p:nvSpPr>
        <p:spPr bwMode="auto">
          <a:xfrm>
            <a:off x="6883400" y="3244215"/>
            <a:ext cx="437007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3.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将news_id字段</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去除前导N</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，转换为int存储，方便后续在数据库中设置主键和建立索引</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2" name="直接连接符 11"/>
          <p:cNvCxnSpPr>
            <a:stCxn id="20" idx="5"/>
          </p:cNvCxnSpPr>
          <p:nvPr/>
        </p:nvCxnSpPr>
        <p:spPr>
          <a:xfrm flipH="1">
            <a:off x="1777219" y="247523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3" name="TextBox 101"/>
          <p:cNvSpPr txBox="1">
            <a:spLocks noChangeArrowheads="1"/>
          </p:cNvSpPr>
          <p:nvPr/>
        </p:nvSpPr>
        <p:spPr bwMode="auto">
          <a:xfrm>
            <a:off x="1875790" y="1870710"/>
            <a:ext cx="382143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4.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针对所有英文字段进行了清洗，</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去除</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了换行符、制表符、转义符等</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无用数据</a:t>
            </a:r>
            <a:endPar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4" name="直接连接符 13"/>
          <p:cNvCxnSpPr>
            <a:stCxn id="20" idx="5"/>
          </p:cNvCxnSpPr>
          <p:nvPr/>
        </p:nvCxnSpPr>
        <p:spPr>
          <a:xfrm flipV="1">
            <a:off x="6847188" y="247523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60" name="TextBox 108"/>
          <p:cNvSpPr txBox="1">
            <a:spLocks noChangeArrowheads="1"/>
          </p:cNvSpPr>
          <p:nvPr/>
        </p:nvSpPr>
        <p:spPr bwMode="auto">
          <a:xfrm>
            <a:off x="8216265" y="1640205"/>
            <a:ext cx="3523615" cy="783590"/>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5.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最后我们得到了</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113762条新闻</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，每条新闻包含news_id、category、topic、headline和content字段</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5" name="直接连接符 14"/>
          <p:cNvCxnSpPr>
            <a:stCxn id="20" idx="5"/>
          </p:cNvCxnSpPr>
          <p:nvPr/>
        </p:nvCxnSpPr>
        <p:spPr>
          <a:xfrm>
            <a:off x="5924604" y="333883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0" idx="5"/>
          </p:cNvCxnSpPr>
          <p:nvPr/>
        </p:nvCxnSpPr>
        <p:spPr>
          <a:xfrm flipH="1" flipV="1">
            <a:off x="5365976" y="247523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671557" y="231224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椭圆 16"/>
          <p:cNvSpPr/>
          <p:nvPr/>
        </p:nvSpPr>
        <p:spPr>
          <a:xfrm>
            <a:off x="3829059" y="469646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500"/>
                                        <p:tgtEl>
                                          <p:spTgt spid="2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right)">
                                      <p:cBhvr>
                                        <p:cTn id="59" dur="500"/>
                                        <p:tgtEl>
                                          <p:spTgt spid="16"/>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right)">
                                      <p:cBhvr>
                                        <p:cTn id="63" dur="500"/>
                                        <p:tgtEl>
                                          <p:spTgt spid="1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left)">
                                      <p:cBhvr>
                                        <p:cTn id="75" dur="500"/>
                                        <p:tgtEl>
                                          <p:spTgt spid="14"/>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3" grpId="0" bldLvl="0" animBg="1"/>
      <p:bldP spid="7" grpId="0"/>
      <p:bldP spid="10" grpId="0"/>
      <p:bldP spid="30" grpId="0" bldLvl="0" animBg="1"/>
      <p:bldP spid="11" grpId="0"/>
      <p:bldP spid="13" grpId="0"/>
      <p:bldP spid="60" grpId="0"/>
      <p:bldP spid="63" grpId="0" bldLvl="0" animBg="1"/>
      <p:bldP spid="1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1"/>
            </p:custDataLst>
          </p:nvPr>
        </p:nvGrpSpPr>
        <p:grpSpPr>
          <a:xfrm>
            <a:off x="0" y="5560060"/>
            <a:ext cx="12192000" cy="1297940"/>
            <a:chOff x="0" y="7076"/>
            <a:chExt cx="19200" cy="3724"/>
          </a:xfrm>
        </p:grpSpPr>
        <p:sp>
          <p:nvSpPr>
            <p:cNvPr id="8" name="任意多边形 7"/>
            <p:cNvSpPr/>
            <p:nvPr>
              <p:custDataLst>
                <p:tags r:id="rId2"/>
              </p:custDataLst>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custDataLst>
                <p:tags r:id="rId3"/>
              </p:custDataLst>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4"/>
            </p:custDataLst>
          </p:nvPr>
        </p:nvSpPr>
        <p:spPr>
          <a:xfrm>
            <a:off x="514350" y="952500"/>
            <a:ext cx="26212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对点击记录的处理</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3" name="文本框 2"/>
          <p:cNvSpPr txBox="1"/>
          <p:nvPr>
            <p:custDataLst>
              <p:tags r:id="rId5"/>
            </p:custDataLst>
          </p:nvPr>
        </p:nvSpPr>
        <p:spPr>
          <a:xfrm>
            <a:off x="611730" y="284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custDataLst>
              <p:tags r:id="rId6"/>
            </p:custDataLst>
          </p:nvPr>
        </p:nvSpPr>
        <p:spPr>
          <a:xfrm>
            <a:off x="6254216" y="284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custDataLst>
              <p:tags r:id="rId7"/>
            </p:custDataLst>
          </p:nvPr>
        </p:nvSpPr>
        <p:spPr>
          <a:xfrm>
            <a:off x="2957847" y="3605580"/>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custDataLst>
              <p:tags r:id="rId8"/>
            </p:custDataLst>
          </p:nvPr>
        </p:nvSpPr>
        <p:spPr>
          <a:xfrm>
            <a:off x="8807278" y="363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custDataLst>
              <p:tags r:id="rId9"/>
            </p:custDataLst>
          </p:nvPr>
        </p:nvCxnSpPr>
        <p:spPr>
          <a:xfrm flipH="1">
            <a:off x="2745900" y="1440874"/>
            <a:ext cx="3810" cy="2652395"/>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0"/>
            </p:custDataLst>
          </p:nvPr>
        </p:nvCxnSpPr>
        <p:spPr>
          <a:xfrm>
            <a:off x="8596573" y="1366579"/>
            <a:ext cx="0" cy="27266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1"/>
            </p:custDataLst>
          </p:nvPr>
        </p:nvCxnSpPr>
        <p:spPr>
          <a:xfrm flipV="1">
            <a:off x="6124979" y="28414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2"/>
            </p:custDataLst>
          </p:nvPr>
        </p:nvCxnSpPr>
        <p:spPr>
          <a:xfrm>
            <a:off x="621031" y="35073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611326" y="3862897"/>
            <a:ext cx="205717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合并日志</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custDataLst>
              <p:tags r:id="rId14"/>
            </p:custDataLst>
          </p:nvPr>
        </p:nvSpPr>
        <p:spPr>
          <a:xfrm>
            <a:off x="607695" y="4287520"/>
            <a:ext cx="3555365"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我们将train.tsv和valid.tsv合并，得到50万条记录（该记录每当用户点开新闻页面产生一条）</a:t>
            </a:r>
            <a:endParaRPr kumimoji="0"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zh-CN"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根据每条记录的字段，可以划分为两部分：</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2.</a:t>
            </a:r>
            <a:r>
              <a:rPr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r>
              <a:rPr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当前页面点击记录</a:t>
            </a:r>
            <a:endParaRPr 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15"/>
            </p:custDataLst>
          </p:nvPr>
        </p:nvSpPr>
        <p:spPr>
          <a:xfrm>
            <a:off x="2930379" y="1289499"/>
            <a:ext cx="298083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分析</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custDataLst>
              <p:tags r:id="rId16"/>
            </p:custDataLst>
          </p:nvPr>
        </p:nvCxnSpPr>
        <p:spPr>
          <a:xfrm>
            <a:off x="3017459"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17"/>
            </p:custDataLst>
          </p:nvPr>
        </p:nvSpPr>
        <p:spPr>
          <a:xfrm>
            <a:off x="2930525" y="1717040"/>
            <a:ext cx="3065780" cy="2028825"/>
          </a:xfrm>
          <a:prstGeom prst="rect">
            <a:avLst/>
          </a:prstGeom>
          <a:noFill/>
          <a:ln>
            <a:noFill/>
          </a:ln>
        </p:spPr>
        <p:txBody>
          <a:bodyPr wrap="square" lIns="91440" tIns="45720" rIns="91440" bIns="45720" anchor="t" anchorCtr="0">
            <a:noAutofit/>
          </a:bodyPr>
          <a:lstStyle/>
          <a:p>
            <a:pPr marL="0" marR="0" lvl="0" indent="0" algn="just" defTabSz="913765" rtl="0" eaLnBrk="1" fontAlgn="auto" latinLnBrk="0" hangingPunct="1">
              <a:lnSpc>
                <a:spcPct val="125000"/>
              </a:lnSpc>
              <a:spcBef>
                <a:spcPts val="0"/>
              </a:spcBef>
              <a:spcAft>
                <a:spcPts val="0"/>
              </a:spcAft>
              <a:buClrTx/>
              <a:buSzPct val="25000"/>
              <a:buFontTx/>
              <a:buNone/>
              <a:defRPr/>
            </a:pPr>
            <a:r>
              <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针对这两个部分，我们发现前者可以精确到每次点击的时间点和该次浏览的持续时间，但后者只能精确到打开该页面的时间点，对于该页面上点击的新闻，只有浏览的持续时间。</a:t>
            </a:r>
            <a:endPar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endParaRPr>
          </a:p>
          <a:p>
            <a:pPr marL="0" marR="0" lvl="0" indent="0" algn="just" defTabSz="913765" rtl="0" eaLnBrk="1" fontAlgn="auto" latinLnBrk="0" hangingPunct="1">
              <a:lnSpc>
                <a:spcPct val="125000"/>
              </a:lnSpc>
              <a:spcBef>
                <a:spcPts val="0"/>
              </a:spcBef>
              <a:spcAft>
                <a:spcPts val="0"/>
              </a:spcAft>
              <a:buClrTx/>
              <a:buSzPct val="25000"/>
              <a:buFontTx/>
              <a:buNone/>
              <a:defRPr/>
            </a:pPr>
            <a:r>
              <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并且我们发现历史点击记录包含了当前页面点击记录，并且前者总数远远大于后者。</a:t>
            </a:r>
            <a:endParaRPr kumimoji="0" lang="en-US" altLang="zh-CN" sz="12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 name="文本框 9"/>
          <p:cNvSpPr txBox="1"/>
          <p:nvPr>
            <p:custDataLst>
              <p:tags r:id="rId18"/>
            </p:custDataLst>
          </p:nvPr>
        </p:nvSpPr>
        <p:spPr>
          <a:xfrm>
            <a:off x="6281837" y="3862897"/>
            <a:ext cx="2412071"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决策</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p:custDataLst>
              <p:tags r:id="rId19"/>
            </p:custDataLst>
          </p:nvPr>
        </p:nvCxnSpPr>
        <p:spPr>
          <a:xfrm>
            <a:off x="6366377"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custDataLst>
              <p:tags r:id="rId20"/>
            </p:custDataLst>
          </p:nvPr>
        </p:nvSpPr>
        <p:spPr>
          <a:xfrm>
            <a:off x="8746318" y="1291527"/>
            <a:ext cx="2947770"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lang="zh-CN" altLang="en-US" sz="1800" noProof="0" dirty="0">
                <a:ln>
                  <a:noFill/>
                </a:ln>
                <a:solidFill>
                  <a:srgbClr val="002060"/>
                </a:solidFill>
                <a:effectLst/>
                <a:uLnTx/>
                <a:uFillTx/>
                <a:latin typeface="微软雅黑" panose="020B0503020204020204" pitchFamily="34" charset="-122"/>
                <a:ea typeface="微软雅黑" panose="020B0503020204020204" pitchFamily="34" charset="-122"/>
              </a:rPr>
              <a:t>分割为4元组</a:t>
            </a:r>
            <a:endParaRPr lang="zh-CN" altLang="en-US" sz="180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cxnSp>
        <p:nvCxnSpPr>
          <p:cNvPr id="41" name="直接连接符 40"/>
          <p:cNvCxnSpPr/>
          <p:nvPr>
            <p:custDataLst>
              <p:tags r:id="rId21"/>
            </p:custDataLst>
          </p:nvPr>
        </p:nvCxnSpPr>
        <p:spPr>
          <a:xfrm>
            <a:off x="8830858"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22"/>
            </p:custDataLst>
          </p:nvPr>
        </p:nvSpPr>
        <p:spPr>
          <a:xfrm>
            <a:off x="8746490" y="1696720"/>
            <a:ext cx="2947035"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即(user_id</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news_id</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start_ts</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duration)，分别表示用户ID、新闻ID、新闻点击时间戳、浏览时间</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最后保存得到</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27186238条点击记录</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，按照start_ts进行排序</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0" name="直接连接符 19"/>
          <p:cNvCxnSpPr/>
          <p:nvPr>
            <p:custDataLst>
              <p:tags r:id="rId23"/>
            </p:custDataLst>
          </p:nvPr>
        </p:nvCxnSpPr>
        <p:spPr>
          <a:xfrm>
            <a:off x="696270"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24"/>
            </p:custDataLst>
          </p:nvPr>
        </p:nvSpPr>
        <p:spPr>
          <a:xfrm>
            <a:off x="6366510" y="4446905"/>
            <a:ext cx="2230120"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lang="en-US" altLang="zh-CN"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因此最后我们使用</a:t>
            </a:r>
            <a:r>
              <a:rPr lang="en-US" altLang="zh-CN"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altLang="zh-CN"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，即字段ClicknewsID、dwelltime和exposure_time。</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1" name="图片 30"/>
          <p:cNvPicPr>
            <a:picLocks noChangeAspect="1"/>
          </p:cNvPicPr>
          <p:nvPr/>
        </p:nvPicPr>
        <p:blipFill>
          <a:blip r:embed="rId25"/>
          <a:stretch>
            <a:fillRect/>
          </a:stretch>
        </p:blipFill>
        <p:spPr>
          <a:xfrm>
            <a:off x="8882380" y="4217035"/>
            <a:ext cx="2795270" cy="2308860"/>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5560060"/>
            <a:ext cx="12192000" cy="1137920"/>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5720080"/>
            <a:ext cx="12192000" cy="1137920"/>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1"/>
            </p:custDataLst>
          </p:nvPr>
        </p:nvSpPr>
        <p:spPr>
          <a:xfrm>
            <a:off x="514350" y="952500"/>
            <a:ext cx="14020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日志生成</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3" name="矩形 62"/>
          <p:cNvSpPr/>
          <p:nvPr>
            <p:custDataLst>
              <p:tags r:id="rId2"/>
            </p:custDataLst>
          </p:nvPr>
        </p:nvSpPr>
        <p:spPr>
          <a:xfrm>
            <a:off x="3778885" y="4216400"/>
            <a:ext cx="1050290" cy="1050290"/>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3" name="组合 2"/>
          <p:cNvGrpSpPr/>
          <p:nvPr>
            <p:custDataLst>
              <p:tags r:id="rId3"/>
            </p:custDataLst>
          </p:nvPr>
        </p:nvGrpSpPr>
        <p:grpSpPr>
          <a:xfrm>
            <a:off x="514350" y="1976755"/>
            <a:ext cx="10981055" cy="3410585"/>
            <a:chOff x="573" y="2628"/>
            <a:chExt cx="17293" cy="5371"/>
          </a:xfrm>
        </p:grpSpPr>
        <p:grpSp>
          <p:nvGrpSpPr>
            <p:cNvPr id="20" name="组合 19"/>
            <p:cNvGrpSpPr/>
            <p:nvPr/>
          </p:nvGrpSpPr>
          <p:grpSpPr>
            <a:xfrm>
              <a:off x="1326" y="2628"/>
              <a:ext cx="1636" cy="1636"/>
              <a:chOff x="5213" y="2493"/>
              <a:chExt cx="1636" cy="1636"/>
            </a:xfrm>
          </p:grpSpPr>
          <p:sp>
            <p:nvSpPr>
              <p:cNvPr id="9" name="矩形 8"/>
              <p:cNvSpPr/>
              <p:nvPr>
                <p:custDataLst>
                  <p:tags r:id="rId4"/>
                </p:custDataLst>
              </p:nvPr>
            </p:nvSpPr>
            <p:spPr>
              <a:xfrm>
                <a:off x="5213" y="2493"/>
                <a:ext cx="1636" cy="1636"/>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6" name="图片 5" descr="文本"/>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5761" y="2966"/>
                <a:ext cx="540" cy="690"/>
              </a:xfrm>
              <a:prstGeom prst="rect">
                <a:avLst/>
              </a:prstGeom>
            </p:spPr>
          </p:pic>
        </p:grpSp>
        <p:grpSp>
          <p:nvGrpSpPr>
            <p:cNvPr id="7" name="组合 6"/>
            <p:cNvGrpSpPr/>
            <p:nvPr/>
          </p:nvGrpSpPr>
          <p:grpSpPr>
            <a:xfrm>
              <a:off x="15165" y="6345"/>
              <a:ext cx="1654" cy="1654"/>
              <a:chOff x="13592" y="6953"/>
              <a:chExt cx="1654" cy="1654"/>
            </a:xfrm>
          </p:grpSpPr>
          <p:sp>
            <p:nvSpPr>
              <p:cNvPr id="10" name="矩形 9"/>
              <p:cNvSpPr/>
              <p:nvPr>
                <p:custDataLst>
                  <p:tags r:id="rId8"/>
                </p:custDataLst>
              </p:nvPr>
            </p:nvSpPr>
            <p:spPr>
              <a:xfrm>
                <a:off x="13592" y="6953"/>
                <a:ext cx="1654" cy="1654"/>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11" name="图片 10" descr="时间"/>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14089" y="7450"/>
                <a:ext cx="660" cy="660"/>
              </a:xfrm>
              <a:prstGeom prst="rect">
                <a:avLst/>
              </a:prstGeom>
            </p:spPr>
          </p:pic>
        </p:grpSp>
        <p:pic>
          <p:nvPicPr>
            <p:cNvPr id="13" name="图片 12" descr="收藏"/>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6130" y="6600"/>
              <a:ext cx="823" cy="803"/>
            </a:xfrm>
            <a:prstGeom prst="rect">
              <a:avLst/>
            </a:prstGeom>
          </p:spPr>
        </p:pic>
        <p:grpSp>
          <p:nvGrpSpPr>
            <p:cNvPr id="22" name="组合 21"/>
            <p:cNvGrpSpPr/>
            <p:nvPr/>
          </p:nvGrpSpPr>
          <p:grpSpPr>
            <a:xfrm>
              <a:off x="10804" y="3194"/>
              <a:ext cx="1655" cy="1655"/>
              <a:chOff x="12284" y="3431"/>
              <a:chExt cx="1655" cy="1655"/>
            </a:xfrm>
          </p:grpSpPr>
          <p:sp>
            <p:nvSpPr>
              <p:cNvPr id="16" name="矩形 15"/>
              <p:cNvSpPr/>
              <p:nvPr>
                <p:custDataLst>
                  <p:tags r:id="rId15"/>
                </p:custDataLst>
              </p:nvPr>
            </p:nvSpPr>
            <p:spPr>
              <a:xfrm>
                <a:off x="12284" y="3431"/>
                <a:ext cx="1655" cy="165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14" name="图片 13" descr="灵感"/>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2740" y="3749"/>
                <a:ext cx="743" cy="924"/>
              </a:xfrm>
              <a:prstGeom prst="rect">
                <a:avLst/>
              </a:prstGeom>
            </p:spPr>
          </p:pic>
        </p:grpSp>
        <p:sp>
          <p:nvSpPr>
            <p:cNvPr id="17" name="虚尾箭头 16"/>
            <p:cNvSpPr/>
            <p:nvPr>
              <p:custDataLst>
                <p:tags r:id="rId19"/>
              </p:custDataLst>
            </p:nvPr>
          </p:nvSpPr>
          <p:spPr>
            <a:xfrm rot="2880000">
              <a:off x="3592" y="449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5" name="虚尾箭头 14"/>
            <p:cNvSpPr/>
            <p:nvPr>
              <p:custDataLst>
                <p:tags r:id="rId20"/>
              </p:custDataLst>
            </p:nvPr>
          </p:nvSpPr>
          <p:spPr>
            <a:xfrm rot="18900000">
              <a:off x="8325" y="474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9" name="虚尾箭头 18"/>
            <p:cNvSpPr/>
            <p:nvPr>
              <p:custDataLst>
                <p:tags r:id="rId21"/>
              </p:custDataLst>
            </p:nvPr>
          </p:nvSpPr>
          <p:spPr>
            <a:xfrm rot="2700000">
              <a:off x="12809" y="5118"/>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25" name="组合 24"/>
            <p:cNvGrpSpPr/>
            <p:nvPr/>
          </p:nvGrpSpPr>
          <p:grpSpPr>
            <a:xfrm>
              <a:off x="573" y="4590"/>
              <a:ext cx="3022" cy="1726"/>
              <a:chOff x="5097" y="2490"/>
              <a:chExt cx="3022" cy="1726"/>
            </a:xfrm>
          </p:grpSpPr>
          <p:sp>
            <p:nvSpPr>
              <p:cNvPr id="33" name="文本框 32"/>
              <p:cNvSpPr txBox="1"/>
              <p:nvPr>
                <p:custDataLst>
                  <p:tags r:id="rId22"/>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读取文件</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18" name="文本框 17"/>
              <p:cNvSpPr txBox="1"/>
              <p:nvPr>
                <p:custDataLst>
                  <p:tags r:id="rId23"/>
                </p:custDataLst>
              </p:nvPr>
            </p:nvSpPr>
            <p:spPr>
              <a:xfrm>
                <a:off x="5097" y="3325"/>
                <a:ext cx="3022" cy="89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直接读取上述处理过后的`log.csv` 文件</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21" name="组合 20"/>
            <p:cNvGrpSpPr/>
            <p:nvPr/>
          </p:nvGrpSpPr>
          <p:grpSpPr>
            <a:xfrm>
              <a:off x="4832" y="2690"/>
              <a:ext cx="3631" cy="3003"/>
              <a:chOff x="4831" y="2490"/>
              <a:chExt cx="3631" cy="3003"/>
            </a:xfrm>
          </p:grpSpPr>
          <p:sp>
            <p:nvSpPr>
              <p:cNvPr id="27" name="文本框 26"/>
              <p:cNvSpPr txBox="1"/>
              <p:nvPr>
                <p:custDataLst>
                  <p:tags r:id="rId24"/>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按行迭代</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30" name="文本框 29"/>
              <p:cNvSpPr txBox="1"/>
              <p:nvPr>
                <p:custDataLst>
                  <p:tags r:id="rId25"/>
                </p:custDataLst>
              </p:nvPr>
            </p:nvSpPr>
            <p:spPr>
              <a:xfrm>
                <a:off x="4831" y="3315"/>
                <a:ext cx="3631" cy="2178"/>
              </a:xfrm>
              <a:prstGeom prst="rect">
                <a:avLst/>
              </a:prstGeom>
              <a:noFill/>
            </p:spPr>
            <p:txBody>
              <a:bodyPr wrap="square" rtlCol="0">
                <a:spAutoFit/>
              </a:bodyPr>
              <a:lstStyle/>
              <a:p>
                <a:pPr algn="ctr">
                  <a:lnSpc>
                    <a:spcPct val="120000"/>
                  </a:lnSpc>
                  <a:spcBef>
                    <a:spcPts val="0"/>
                  </a:spcBef>
                  <a:spcAft>
                    <a:spcPts val="0"/>
                  </a:spcAft>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设置一个当前时间戳，每当新读取一行点击时间，用新时间戳减去当前时间戳得到时差delta，并让程序睡眠delta秒</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1" name="组合 30"/>
            <p:cNvGrpSpPr/>
            <p:nvPr/>
          </p:nvGrpSpPr>
          <p:grpSpPr>
            <a:xfrm>
              <a:off x="9822" y="5204"/>
              <a:ext cx="3619" cy="1902"/>
              <a:chOff x="4558" y="1929"/>
              <a:chExt cx="3619" cy="1902"/>
            </a:xfrm>
          </p:grpSpPr>
          <p:sp>
            <p:nvSpPr>
              <p:cNvPr id="40" name="文本框 39"/>
              <p:cNvSpPr txBox="1"/>
              <p:nvPr>
                <p:custDataLst>
                  <p:tags r:id="rId26"/>
                </p:custDataLst>
              </p:nvPr>
            </p:nvSpPr>
            <p:spPr>
              <a:xfrm>
                <a:off x="5321" y="1929"/>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写入文件</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41" name="文本框 40"/>
              <p:cNvSpPr txBox="1"/>
              <p:nvPr>
                <p:custDataLst>
                  <p:tags r:id="rId27"/>
                </p:custDataLst>
              </p:nvPr>
            </p:nvSpPr>
            <p:spPr>
              <a:xfrm>
                <a:off x="4558" y="2670"/>
                <a:ext cx="3619" cy="116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睡眠完成后再将其写入到`click.log` 文件中</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45" name="组合 44"/>
            <p:cNvGrpSpPr/>
            <p:nvPr/>
          </p:nvGrpSpPr>
          <p:grpSpPr>
            <a:xfrm>
              <a:off x="14274" y="3622"/>
              <a:ext cx="3592" cy="2323"/>
              <a:chOff x="4890" y="2490"/>
              <a:chExt cx="3592" cy="2323"/>
            </a:xfrm>
          </p:grpSpPr>
          <p:sp>
            <p:nvSpPr>
              <p:cNvPr id="58" name="文本框 57"/>
              <p:cNvSpPr txBox="1"/>
              <p:nvPr>
                <p:custDataLst>
                  <p:tags r:id="rId28"/>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输入队列</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60" name="文本框 59"/>
              <p:cNvSpPr txBox="1"/>
              <p:nvPr>
                <p:custDataLst>
                  <p:tags r:id="rId29"/>
                </p:custDataLst>
              </p:nvPr>
            </p:nvSpPr>
            <p:spPr>
              <a:xfrm>
                <a:off x="4890" y="3218"/>
                <a:ext cx="3592" cy="1595"/>
              </a:xfrm>
              <a:prstGeom prst="rect">
                <a:avLst/>
              </a:prstGeom>
              <a:noFill/>
            </p:spPr>
            <p:txBody>
              <a:bodyPr wrap="square" rtlCol="0">
                <a:spAutoFit/>
              </a:bodyPr>
              <a:lstStyle/>
              <a:p>
                <a:pPr algn="ctr">
                  <a:lnSpc>
                    <a:spcPct val="120000"/>
                  </a:lnSpc>
                  <a:spcBef>
                    <a:spcPts val="0"/>
                  </a:spcBef>
                  <a:spcAft>
                    <a:spcPts val="0"/>
                  </a:spcAft>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由flume监视其改变，当有新的内容在文件末尾写入时，就将其采集给kafka消息队列中。</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spTree>
    <p:custDataLst>
      <p:tags r:id="rId3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5539703" y="2691765"/>
            <a:ext cx="1110689" cy="769441"/>
          </a:xfrm>
          <a:prstGeom prst="rect">
            <a:avLst/>
          </a:prstGeom>
          <a:noFill/>
        </p:spPr>
        <p:txBody>
          <a:bodyPr wrap="none" rtlCol="0">
            <a:spAutoFit/>
          </a:bodyPr>
          <a:lstStyle/>
          <a:p>
            <a:pPr algn="ctr"/>
            <a:r>
              <a:rPr lang="en-US" altLang="zh-CN"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02</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00.xml><?xml version="1.0" encoding="utf-8"?>
<p:tagLst xmlns:p="http://schemas.openxmlformats.org/presentationml/2006/main">
  <p:tag name="KSO_WM_DIAGRAM_VIRTUALLY_FRAME" val="{&quot;height&quot;:213.95,&quot;left&quot;:156.9,&quot;top&quot;:160.65,&quot;width&quot;:226.6}"/>
</p:tagLst>
</file>

<file path=ppt/tags/tag10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2.xml><?xml version="1.0" encoding="utf-8"?>
<p:tagLst xmlns:p="http://schemas.openxmlformats.org/presentationml/2006/main">
  <p:tag name="KSO_WM_DIAGRAM_VIRTUALLY_FRAME" val="{&quot;height&quot;:213.95,&quot;left&quot;:156.9,&quot;top&quot;:160.65,&quot;width&quot;:226.6}"/>
</p:tagLst>
</file>

<file path=ppt/tags/tag10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4.xml><?xml version="1.0" encoding="utf-8"?>
<p:tagLst xmlns:p="http://schemas.openxmlformats.org/presentationml/2006/main">
  <p:tag name="KSO_WM_DIAGRAM_VIRTUALLY_FRAME" val="{&quot;height&quot;:443.74535433070866,&quot;left&quot;:0,&quot;top&quot;:96.25464566929134,&quot;width&quot;:960}"/>
</p:tagLst>
</file>

<file path=ppt/tags/tag105.xml><?xml version="1.0" encoding="utf-8"?>
<p:tagLst xmlns:p="http://schemas.openxmlformats.org/presentationml/2006/main">
  <p:tag name="KSO_WM_DIAGRAM_VIRTUALLY_FRAME" val="{&quot;height&quot;:443.74535433070866,&quot;left&quot;:0,&quot;top&quot;:96.25464566929134,&quot;width&quot;:960}"/>
</p:tagLst>
</file>

<file path=ppt/tags/tag106.xml><?xml version="1.0" encoding="utf-8"?>
<p:tagLst xmlns:p="http://schemas.openxmlformats.org/presentationml/2006/main">
  <p:tag name="KSO_WM_DIAGRAM_VIRTUALLY_FRAME" val="{&quot;height&quot;:443.74535433070866,&quot;left&quot;:0,&quot;top&quot;:96.25464566929134,&quot;width&quot;:960}"/>
</p:tagLst>
</file>

<file path=ppt/tags/tag107.xml><?xml version="1.0" encoding="utf-8"?>
<p:tagLst xmlns:p="http://schemas.openxmlformats.org/presentationml/2006/main">
  <p:tag name="KSO_WM_DIAGRAM_VIRTUALLY_FRAME" val="{&quot;height&quot;:213.95,&quot;left&quot;:156.9,&quot;top&quot;:160.65,&quot;width&quot;:226.6}"/>
</p:tagLst>
</file>

<file path=ppt/tags/tag108.xml><?xml version="1.0" encoding="utf-8"?>
<p:tagLst xmlns:p="http://schemas.openxmlformats.org/presentationml/2006/main">
  <p:tag name="KSO_WM_DIAGRAM_VIRTUALLY_FRAME" val="{&quot;height&quot;:443.74535433070866,&quot;left&quot;:0.6,&quot;top&quot;:96.25464566929132,&quot;width&quot;:960}"/>
</p:tagLst>
</file>

<file path=ppt/tags/tag109.xml><?xml version="1.0" encoding="utf-8"?>
<p:tagLst xmlns:p="http://schemas.openxmlformats.org/presentationml/2006/main">
  <p:tag name="KSO_WM_DIAGRAM_VIRTUALLY_FRAME" val="{&quot;height&quot;:443.74535433070866,&quot;left&quot;:0.6,&quot;top&quot;:96.25464566929132,&quot;width&quot;:960}"/>
</p:tagLst>
</file>

<file path=ppt/tags/tag1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10.xml><?xml version="1.0" encoding="utf-8"?>
<p:tagLst xmlns:p="http://schemas.openxmlformats.org/presentationml/2006/main">
  <p:tag name="KSO_WM_DIAGRAM_VIRTUALLY_FRAME" val="{&quot;height&quot;:443.74535433070866,&quot;left&quot;:0.6,&quot;top&quot;:96.25464566929132,&quot;width&quot;:960}"/>
</p:tagLst>
</file>

<file path=ppt/tags/tag111.xml><?xml version="1.0" encoding="utf-8"?>
<p:tagLst xmlns:p="http://schemas.openxmlformats.org/presentationml/2006/main">
  <p:tag name="KSO_WM_DIAGRAM_VIRTUALLY_FRAME" val="{&quot;height&quot;:443.74535433070866,&quot;left&quot;:0.6,&quot;top&quot;:96.25464566929132,&quot;width&quot;:960}"/>
</p:tagLst>
</file>

<file path=ppt/tags/tag112.xml><?xml version="1.0" encoding="utf-8"?>
<p:tagLst xmlns:p="http://schemas.openxmlformats.org/presentationml/2006/main">
  <p:tag name="KSO_WM_DIAGRAM_VIRTUALLY_FRAME" val="{&quot;height&quot;:443.74535433070866,&quot;left&quot;:0.6,&quot;top&quot;:96.25464566929132,&quot;width&quot;:960}"/>
</p:tagLst>
</file>

<file path=ppt/tags/tag113.xml><?xml version="1.0" encoding="utf-8"?>
<p:tagLst xmlns:p="http://schemas.openxmlformats.org/presentationml/2006/main">
  <p:tag name="KSO_WM_DIAGRAM_VIRTUALLY_FRAME" val="{&quot;height&quot;:443.74535433070866,&quot;left&quot;:0.6,&quot;top&quot;:96.25464566929132,&quot;width&quot;:960}"/>
</p:tagLst>
</file>

<file path=ppt/tags/tag114.xml><?xml version="1.0" encoding="utf-8"?>
<p:tagLst xmlns:p="http://schemas.openxmlformats.org/presentationml/2006/main">
  <p:tag name="KSO_WM_DIAGRAM_VIRTUALLY_FRAME" val="{&quot;height&quot;:443.74535433070866,&quot;left&quot;:0.6,&quot;top&quot;:96.25464566929132,&quot;width&quot;:960}"/>
</p:tagLst>
</file>

<file path=ppt/tags/tag115.xml><?xml version="1.0" encoding="utf-8"?>
<p:tagLst xmlns:p="http://schemas.openxmlformats.org/presentationml/2006/main">
  <p:tag name="KSO_WM_DIAGRAM_VIRTUALLY_FRAME" val="{&quot;height&quot;:443.74535433070866,&quot;left&quot;:0.6,&quot;top&quot;:96.25464566929132,&quot;width&quot;:960}"/>
</p:tagLst>
</file>

<file path=ppt/tags/tag116.xml><?xml version="1.0" encoding="utf-8"?>
<p:tagLst xmlns:p="http://schemas.openxmlformats.org/presentationml/2006/main">
  <p:tag name="KSO_WM_DIAGRAM_VIRTUALLY_FRAME" val="{&quot;height&quot;:443.74535433070866,&quot;left&quot;:0.6,&quot;top&quot;:96.25464566929132,&quot;width&quot;:960}"/>
</p:tagLst>
</file>

<file path=ppt/tags/tag117.xml><?xml version="1.0" encoding="utf-8"?>
<p:tagLst xmlns:p="http://schemas.openxmlformats.org/presentationml/2006/main">
  <p:tag name="KSO_WM_DIAGRAM_VIRTUALLY_FRAME" val="{&quot;height&quot;:443.74535433070866,&quot;left&quot;:0.6,&quot;top&quot;:96.25464566929132,&quot;width&quot;:960}"/>
</p:tagLst>
</file>

<file path=ppt/tags/tag118.xml><?xml version="1.0" encoding="utf-8"?>
<p:tagLst xmlns:p="http://schemas.openxmlformats.org/presentationml/2006/main">
  <p:tag name="KSO_WM_DIAGRAM_VIRTUALLY_FRAME" val="{&quot;height&quot;:443.74535433070866,&quot;left&quot;:0.6,&quot;top&quot;:96.25464566929132,&quot;width&quot;:960}"/>
</p:tagLst>
</file>

<file path=ppt/tags/tag119.xml><?xml version="1.0" encoding="utf-8"?>
<p:tagLst xmlns:p="http://schemas.openxmlformats.org/presentationml/2006/main">
  <p:tag name="KSO_WM_DIAGRAM_VIRTUALLY_FRAME" val="{&quot;height&quot;:443.74535433070866,&quot;left&quot;:0.6,&quot;top&quot;:96.25464566929132,&quot;width&quot;:960}"/>
</p:tagLst>
</file>

<file path=ppt/tags/tag1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20.xml><?xml version="1.0" encoding="utf-8"?>
<p:tagLst xmlns:p="http://schemas.openxmlformats.org/presentationml/2006/main">
  <p:tag name="KSO_WM_DIAGRAM_VIRTUALLY_FRAME" val="{&quot;height&quot;:443.74535433070866,&quot;left&quot;:0.6,&quot;top&quot;:96.25464566929132,&quot;width&quot;:960}"/>
</p:tagLst>
</file>

<file path=ppt/tags/tag121.xml><?xml version="1.0" encoding="utf-8"?>
<p:tagLst xmlns:p="http://schemas.openxmlformats.org/presentationml/2006/main">
  <p:tag name="KSO_WM_DIAGRAM_VIRTUALLY_FRAME" val="{&quot;height&quot;:443.74535433070866,&quot;left&quot;:0.6,&quot;top&quot;:96.25464566929132,&quot;width&quot;:960}"/>
</p:tagLst>
</file>

<file path=ppt/tags/tag122.xml><?xml version="1.0" encoding="utf-8"?>
<p:tagLst xmlns:p="http://schemas.openxmlformats.org/presentationml/2006/main">
  <p:tag name="KSO_WM_DIAGRAM_VIRTUALLY_FRAME" val="{&quot;height&quot;:443.74535433070866,&quot;left&quot;:0.6,&quot;top&quot;:96.25464566929132,&quot;width&quot;:960}"/>
</p:tagLst>
</file>

<file path=ppt/tags/tag123.xml><?xml version="1.0" encoding="utf-8"?>
<p:tagLst xmlns:p="http://schemas.openxmlformats.org/presentationml/2006/main">
  <p:tag name="KSO_WM_DIAGRAM_VIRTUALLY_FRAME" val="{&quot;height&quot;:443.74535433070866,&quot;left&quot;:0.6,&quot;top&quot;:96.25464566929132,&quot;width&quot;:960}"/>
</p:tagLst>
</file>

<file path=ppt/tags/tag124.xml><?xml version="1.0" encoding="utf-8"?>
<p:tagLst xmlns:p="http://schemas.openxmlformats.org/presentationml/2006/main">
  <p:tag name="KSO_WM_DIAGRAM_VIRTUALLY_FRAME" val="{&quot;height&quot;:443.74535433070866,&quot;left&quot;:0.6,&quot;top&quot;:96.25464566929132,&quot;width&quot;:960}"/>
</p:tagLst>
</file>

<file path=ppt/tags/tag125.xml><?xml version="1.0" encoding="utf-8"?>
<p:tagLst xmlns:p="http://schemas.openxmlformats.org/presentationml/2006/main">
  <p:tag name="KSO_WM_DIAGRAM_VIRTUALLY_FRAME" val="{&quot;height&quot;:443.74535433070866,&quot;left&quot;:0.6,&quot;top&quot;:96.25464566929132,&quot;width&quot;:960}"/>
</p:tagLst>
</file>

<file path=ppt/tags/tag126.xml><?xml version="1.0" encoding="utf-8"?>
<p:tagLst xmlns:p="http://schemas.openxmlformats.org/presentationml/2006/main">
  <p:tag name="KSO_WM_DIAGRAM_VIRTUALLY_FRAME" val="{&quot;height&quot;:443.74535433070866,&quot;left&quot;:0.6,&quot;top&quot;:96.25464566929132,&quot;width&quot;:960}"/>
</p:tagLst>
</file>

<file path=ppt/tags/tag127.xml><?xml version="1.0" encoding="utf-8"?>
<p:tagLst xmlns:p="http://schemas.openxmlformats.org/presentationml/2006/main">
  <p:tag name="KSO_WM_DIAGRAM_VIRTUALLY_FRAME" val="{&quot;height&quot;:443.74535433070866,&quot;left&quot;:0.6,&quot;top&quot;:96.25464566929132,&quot;width&quot;:960}"/>
</p:tagLst>
</file>

<file path=ppt/tags/tag128.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29.xml><?xml version="1.0" encoding="utf-8"?>
<p:tagLst xmlns:p="http://schemas.openxmlformats.org/presentationml/2006/main">
  <p:tag name="KSO_WM_DIAGRAM_VIRTUALLY_FRAME" val="{&quot;height&quot;:213.95,&quot;left&quot;:156.9,&quot;top&quot;:160.65,&quot;width&quot;:226.6}"/>
</p:tagLst>
</file>

<file path=ppt/tags/tag1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30.xml><?xml version="1.0" encoding="utf-8"?>
<p:tagLst xmlns:p="http://schemas.openxmlformats.org/presentationml/2006/main">
  <p:tag name="KSO_WM_DIAGRAM_VIRTUALLY_FRAME" val="{&quot;height&quot;:308.7,&quot;left&quot;:40.5,&quot;top&quot;:155.65,&quot;width&quot;:881}"/>
</p:tagLst>
</file>

<file path=ppt/tags/tag131.xml><?xml version="1.0" encoding="utf-8"?>
<p:tagLst xmlns:p="http://schemas.openxmlformats.org/presentationml/2006/main">
  <p:tag name="KSO_WM_DIAGRAM_VIRTUALLY_FRAME" val="{&quot;height&quot;:308.7,&quot;left&quot;:40.5,&quot;top&quot;:155.65,&quot;width&quot;:881}"/>
</p:tagLst>
</file>

<file path=ppt/tags/tag132.xml><?xml version="1.0" encoding="utf-8"?>
<p:tagLst xmlns:p="http://schemas.openxmlformats.org/presentationml/2006/main">
  <p:tag name="KSO_WM_DIAGRAM_VIRTUALLY_FRAME" val="{&quot;height&quot;:308.7,&quot;left&quot;:40.5,&quot;top&quot;:155.65,&quot;width&quot;:881}"/>
</p:tagLst>
</file>

<file path=ppt/tags/tag133.xml><?xml version="1.0" encoding="utf-8"?>
<p:tagLst xmlns:p="http://schemas.openxmlformats.org/presentationml/2006/main">
  <p:tag name="KSO_WM_DIAGRAM_VIRTUALLY_FRAME" val="{&quot;height&quot;:308.7,&quot;left&quot;:40.5,&quot;top&quot;:155.65,&quot;width&quot;:881}"/>
</p:tagLst>
</file>

<file path=ppt/tags/tag134.xml><?xml version="1.0" encoding="utf-8"?>
<p:tagLst xmlns:p="http://schemas.openxmlformats.org/presentationml/2006/main">
  <p:tag name="KSO_WM_DIAGRAM_VIRTUALLY_FRAME" val="{&quot;height&quot;:308.7,&quot;left&quot;:40.5,&quot;top&quot;:155.65,&quot;width&quot;:881}"/>
</p:tagLst>
</file>

<file path=ppt/tags/tag135.xml><?xml version="1.0" encoding="utf-8"?>
<p:tagLst xmlns:p="http://schemas.openxmlformats.org/presentationml/2006/main">
  <p:tag name="KSO_WM_DIAGRAM_VIRTUALLY_FRAME" val="{&quot;height&quot;:308.7,&quot;left&quot;:40.5,&quot;top&quot;:155.65,&quot;width&quot;:881}"/>
</p:tagLst>
</file>

<file path=ppt/tags/tag136.xml><?xml version="1.0" encoding="utf-8"?>
<p:tagLst xmlns:p="http://schemas.openxmlformats.org/presentationml/2006/main">
  <p:tag name="KSO_WM_DIAGRAM_VIRTUALLY_FRAME" val="{&quot;height&quot;:308.7,&quot;left&quot;:40.5,&quot;top&quot;:155.65,&quot;width&quot;:881}"/>
</p:tagLst>
</file>

<file path=ppt/tags/tag137.xml><?xml version="1.0" encoding="utf-8"?>
<p:tagLst xmlns:p="http://schemas.openxmlformats.org/presentationml/2006/main">
  <p:tag name="KSO_WM_DIAGRAM_VIRTUALLY_FRAME" val="{&quot;height&quot;:308.7,&quot;left&quot;:40.5,&quot;top&quot;:155.65,&quot;width&quot;:881}"/>
</p:tagLst>
</file>

<file path=ppt/tags/tag138.xml><?xml version="1.0" encoding="utf-8"?>
<p:tagLst xmlns:p="http://schemas.openxmlformats.org/presentationml/2006/main">
  <p:tag name="KSO_WM_DIAGRAM_VIRTUALLY_FRAME" val="{&quot;height&quot;:308.7,&quot;left&quot;:40.5,&quot;top&quot;:155.65,&quot;width&quot;:881}"/>
</p:tagLst>
</file>

<file path=ppt/tags/tag139.xml><?xml version="1.0" encoding="utf-8"?>
<p:tagLst xmlns:p="http://schemas.openxmlformats.org/presentationml/2006/main">
  <p:tag name="KSO_WM_DIAGRAM_VIRTUALLY_FRAME" val="{&quot;height&quot;:308.7,&quot;left&quot;:40.5,&quot;top&quot;:155.65,&quot;width&quot;:881}"/>
</p:tagLst>
</file>

<file path=ppt/tags/tag1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40.xml><?xml version="1.0" encoding="utf-8"?>
<p:tagLst xmlns:p="http://schemas.openxmlformats.org/presentationml/2006/main">
  <p:tag name="KSO_WM_DIAGRAM_VIRTUALLY_FRAME" val="{&quot;height&quot;:308.7,&quot;left&quot;:40.5,&quot;top&quot;:155.65,&quot;width&quot;:881}"/>
</p:tagLst>
</file>

<file path=ppt/tags/tag141.xml><?xml version="1.0" encoding="utf-8"?>
<p:tagLst xmlns:p="http://schemas.openxmlformats.org/presentationml/2006/main">
  <p:tag name="KSO_WM_DIAGRAM_VIRTUALLY_FRAME" val="{&quot;height&quot;:308.7,&quot;left&quot;:40.5,&quot;top&quot;:155.65,&quot;width&quot;:881}"/>
</p:tagLst>
</file>

<file path=ppt/tags/tag142.xml><?xml version="1.0" encoding="utf-8"?>
<p:tagLst xmlns:p="http://schemas.openxmlformats.org/presentationml/2006/main">
  <p:tag name="KSO_WM_DIAGRAM_VIRTUALLY_FRAME" val="{&quot;height&quot;:308.7,&quot;left&quot;:40.5,&quot;top&quot;:155.65,&quot;width&quot;:881}"/>
</p:tagLst>
</file>

<file path=ppt/tags/tag143.xml><?xml version="1.0" encoding="utf-8"?>
<p:tagLst xmlns:p="http://schemas.openxmlformats.org/presentationml/2006/main">
  <p:tag name="KSO_WM_DIAGRAM_VIRTUALLY_FRAME" val="{&quot;height&quot;:308.7,&quot;left&quot;:40.5,&quot;top&quot;:155.65,&quot;width&quot;:881}"/>
</p:tagLst>
</file>

<file path=ppt/tags/tag144.xml><?xml version="1.0" encoding="utf-8"?>
<p:tagLst xmlns:p="http://schemas.openxmlformats.org/presentationml/2006/main">
  <p:tag name="KSO_WM_DIAGRAM_VIRTUALLY_FRAME" val="{&quot;height&quot;:308.7,&quot;left&quot;:40.5,&quot;top&quot;:155.65,&quot;width&quot;:881}"/>
</p:tagLst>
</file>

<file path=ppt/tags/tag145.xml><?xml version="1.0" encoding="utf-8"?>
<p:tagLst xmlns:p="http://schemas.openxmlformats.org/presentationml/2006/main">
  <p:tag name="KSO_WM_DIAGRAM_VIRTUALLY_FRAME" val="{&quot;height&quot;:308.7,&quot;left&quot;:40.5,&quot;top&quot;:155.65,&quot;width&quot;:881}"/>
</p:tagLst>
</file>

<file path=ppt/tags/tag146.xml><?xml version="1.0" encoding="utf-8"?>
<p:tagLst xmlns:p="http://schemas.openxmlformats.org/presentationml/2006/main">
  <p:tag name="KSO_WM_DIAGRAM_VIRTUALLY_FRAME" val="{&quot;height&quot;:308.7,&quot;left&quot;:40.5,&quot;top&quot;:155.65,&quot;width&quot;:881}"/>
</p:tagLst>
</file>

<file path=ppt/tags/tag147.xml><?xml version="1.0" encoding="utf-8"?>
<p:tagLst xmlns:p="http://schemas.openxmlformats.org/presentationml/2006/main">
  <p:tag name="KSO_WM_DIAGRAM_VIRTUALLY_FRAME" val="{&quot;height&quot;:308.7,&quot;left&quot;:40.5,&quot;top&quot;:155.65,&quot;width&quot;:881}"/>
</p:tagLst>
</file>

<file path=ppt/tags/tag148.xml><?xml version="1.0" encoding="utf-8"?>
<p:tagLst xmlns:p="http://schemas.openxmlformats.org/presentationml/2006/main">
  <p:tag name="KSO_WM_DIAGRAM_VIRTUALLY_FRAME" val="{&quot;height&quot;:308.7,&quot;left&quot;:40.5,&quot;top&quot;:155.65,&quot;width&quot;:881}"/>
</p:tagLst>
</file>

<file path=ppt/tags/tag149.xml><?xml version="1.0" encoding="utf-8"?>
<p:tagLst xmlns:p="http://schemas.openxmlformats.org/presentationml/2006/main">
  <p:tag name="KSO_WM_DIAGRAM_VIRTUALLY_FRAME" val="{&quot;height&quot;:308.7,&quot;left&quot;:40.5,&quot;top&quot;:155.65,&quot;width&quot;:881}"/>
</p:tagLst>
</file>

<file path=ppt/tags/tag1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5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DIAGRAM_VIRTUALLY_FRAME" val="{&quot;height&quot;:213.95,&quot;left&quot;:156.9,&quot;top&quot;:160.65,&quot;width&quot;:226.6}"/>
</p:tagLst>
</file>

<file path=ppt/tags/tag15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4.xml><?xml version="1.0" encoding="utf-8"?>
<p:tagLst xmlns:p="http://schemas.openxmlformats.org/presentationml/2006/main">
  <p:tag name="KSO_WM_DIAGRAM_VIRTUALLY_FRAME" val="{&quot;height&quot;:213.95,&quot;left&quot;:156.9,&quot;top&quot;:160.65,&quot;width&quot;:226.6}"/>
</p:tagLst>
</file>

<file path=ppt/tags/tag155.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6.xml><?xml version="1.0" encoding="utf-8"?>
<p:tagLst xmlns:p="http://schemas.openxmlformats.org/presentationml/2006/main">
  <p:tag name="KSO_WM_DIAGRAM_VIRTUALLY_FRAME" val="{&quot;height&quot;:213.95,&quot;left&quot;:156.9,&quot;top&quot;:160.65,&quot;width&quot;:226.6}"/>
</p:tagLst>
</file>

<file path=ppt/tags/tag157.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8.xml><?xml version="1.0" encoding="utf-8"?>
<p:tagLst xmlns:p="http://schemas.openxmlformats.org/presentationml/2006/main">
  <p:tag name="KSO_WM_BEAUTIFY_FLAG" val="#wm#"/>
  <p:tag name="KSO_WM_TEMPLATE_CATEGORY" val="custom"/>
  <p:tag name="KSO_WM_TEMPLATE_INDEX" val="20205081"/>
</p:tagLst>
</file>

<file path=ppt/tags/tag159.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6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2.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3.xml><?xml version="1.0" encoding="utf-8"?>
<p:tagLst xmlns:p="http://schemas.openxmlformats.org/presentationml/2006/main">
  <p:tag name="KSO_WM_BEAUTIFY_FLAG" val="#wm#"/>
  <p:tag name="KSO_WM_TEMPLATE_CATEGORY" val="custom"/>
  <p:tag name="KSO_WM_TEMPLATE_INDEX" val="20205081"/>
</p:tagLst>
</file>

<file path=ppt/tags/tag164.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5.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6.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7.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8.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9.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7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1.xml><?xml version="1.0" encoding="utf-8"?>
<p:tagLst xmlns:p="http://schemas.openxmlformats.org/presentationml/2006/main">
  <p:tag name="KSO_WM_BEAUTIFY_FLAG" val="#wm#"/>
  <p:tag name="KSO_WM_TEMPLATE_CATEGORY" val="custom"/>
  <p:tag name="KSO_WM_TEMPLATE_INDEX" val="20205081"/>
</p:tagLst>
</file>

<file path=ppt/tags/tag172.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4.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1_1"/>
  <p:tag name="KSO_WM_UNIT_INDEX" val="1_1_1"/>
  <p:tag name="KSO_WM_UNIT_LAYERLEVEL" val="1_1_1"/>
  <p:tag name="KSO_WM_UNIT_TEXT_FILL_FORE_SCHEMECOLOR_INDEX" val="13"/>
  <p:tag name="KSO_WM_UNIT_TEXT_FILL_TYPE" val="1"/>
  <p:tag name="KSO_WM_UNIT_TYPE" val="o_h_i"/>
  <p:tag name="KSO_WM_UNIT_USESOURCEFORMAT_APPLY" val="1"/>
</p:tagLst>
</file>

<file path=ppt/tags/tag175.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2_1"/>
  <p:tag name="KSO_WM_UNIT_INDEX" val="1_2_1"/>
  <p:tag name="KSO_WM_UNIT_LAYERLEVEL" val="1_1_1"/>
  <p:tag name="KSO_WM_UNIT_TEXT_FILL_FORE_SCHEMECOLOR_INDEX" val="13"/>
  <p:tag name="KSO_WM_UNIT_TEXT_FILL_TYPE" val="1"/>
  <p:tag name="KSO_WM_UNIT_TYPE" val="o_h_i"/>
  <p:tag name="KSO_WM_UNIT_USESOURCEFORMAT_APPLY" val="1"/>
</p:tagLst>
</file>

<file path=ppt/tags/tag176.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3_1"/>
  <p:tag name="KSO_WM_UNIT_INDEX" val="1_3_1"/>
  <p:tag name="KSO_WM_UNIT_LAYERLEVEL" val="1_1_1"/>
  <p:tag name="KSO_WM_UNIT_TEXT_FILL_FORE_SCHEMECOLOR_INDEX" val="13"/>
  <p:tag name="KSO_WM_UNIT_TEXT_FILL_TYPE" val="1"/>
  <p:tag name="KSO_WM_UNIT_TYPE" val="o_h_i"/>
  <p:tag name="KSO_WM_UNIT_USESOURCEFORMAT_APPLY" val="1"/>
</p:tagLst>
</file>

<file path=ppt/tags/tag177.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0186_3*o_h_i*1_1_2"/>
  <p:tag name="KSO_WM_UNIT_INDEX" val="1_1_2"/>
  <p:tag name="KSO_WM_UNIT_LAYERLEVEL" val="1_1_1"/>
  <p:tag name="KSO_WM_UNIT_TEXT_FILL_FORE_SCHEMECOLOR_INDEX" val="13"/>
  <p:tag name="KSO_WM_UNIT_TEXT_FILL_TYPE" val="1"/>
  <p:tag name="KSO_WM_UNIT_TYPE" val="o_h_i"/>
  <p:tag name="KSO_WM_UNIT_USESOURCEFORMAT_APPLY" val="1"/>
</p:tagLst>
</file>

<file path=ppt/tags/tag178.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0186_3*o_h_i*1_2_2"/>
  <p:tag name="KSO_WM_UNIT_INDEX" val="1_2_2"/>
  <p:tag name="KSO_WM_UNIT_LAYERLEVEL" val="1_1_1"/>
  <p:tag name="KSO_WM_UNIT_TEXT_FILL_FORE_SCHEMECOLOR_INDEX" val="13"/>
  <p:tag name="KSO_WM_UNIT_TEXT_FILL_TYPE" val="1"/>
  <p:tag name="KSO_WM_UNIT_TYPE" val="o_h_i"/>
  <p:tag name="KSO_WM_UNIT_USESOURCEFORMAT_APPLY" val="1"/>
</p:tagLst>
</file>

<file path=ppt/tags/tag179.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20200186_3*o_h_i*1_4_1"/>
  <p:tag name="KSO_WM_UNIT_INDEX" val="1_4_1"/>
  <p:tag name="KSO_WM_UNIT_LAYERLEVEL" val="1_1_1"/>
  <p:tag name="KSO_WM_UNIT_TEXT_FILL_FORE_SCHEMECOLOR_INDEX" val="13"/>
  <p:tag name="KSO_WM_UNIT_TEXT_FILL_TYPE" val="1"/>
  <p:tag name="KSO_WM_UNIT_TYPE" val="o_h_i"/>
  <p:tag name="KSO_WM_UNIT_USESOURCEFORMAT_APPLY" val="1"/>
</p:tagLst>
</file>

<file path=ppt/tags/tag1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80.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7"/>
  <p:tag name="KSO_WM_UNIT_FILL_TYPE" val="1"/>
  <p:tag name="KSO_WM_UNIT_HIGHLIGHT" val="0"/>
  <p:tag name="KSO_WM_UNIT_ID" val="diagram20200186_3*o_h_i*1_3_2"/>
  <p:tag name="KSO_WM_UNIT_INDEX" val="1_3_2"/>
  <p:tag name="KSO_WM_UNIT_LAYERLEVEL" val="1_1_1"/>
  <p:tag name="KSO_WM_UNIT_TEXT_FILL_FORE_SCHEMECOLOR_INDEX" val="13"/>
  <p:tag name="KSO_WM_UNIT_TEXT_FILL_TYPE" val="1"/>
  <p:tag name="KSO_WM_UNIT_TYPE" val="o_h_i"/>
  <p:tag name="KSO_WM_UNIT_USESOURCEFORMAT_APPLY" val="1"/>
</p:tagLst>
</file>

<file path=ppt/tags/tag18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2.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84.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5.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6.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7.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8.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9.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90.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1.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2.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3.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4.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5.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6.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7.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8.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9.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0.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1.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2.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3.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204.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05.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06.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07.xml><?xml version="1.0" encoding="utf-8"?>
<p:tagLst xmlns:p="http://schemas.openxmlformats.org/presentationml/2006/main">
  <p:tag name="AS_NET" val="8.0.12"/>
  <p:tag name="AS_OS" val="Microsoft Windows NT 10.0.19045.0"/>
  <p:tag name="AS_RELEASE_DATE" val="2025.01.14"/>
  <p:tag name="AS_TITLE" val="Aspose.Slides for .NET6"/>
  <p:tag name="AS_VERSION" val="25.1"/>
  <p:tag name="KSO_WPP_MARK_KEY" val="089a2d54-690f-4fdd-a4be-44b87850d4b8"/>
  <p:tag name="COMMONDATA" val="eyJoZGlkIjoiMTFmMWJmZjM1MTUzOGJhZGQ2YzVjZTI0ZGVkOTAwZTkifQ=="/>
  <p:tag name="commondata" val="eyJoZGlkIjoiMTVlNjcxNGI1MDQ2ZTJmYzE2N2FlNWYwYzBjNmIwODcifQ=="/>
</p:tagLst>
</file>

<file path=ppt/tags/tag2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4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7.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58.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5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6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2.xml><?xml version="1.0" encoding="utf-8"?>
<p:tagLst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4.xml><?xml version="1.0" encoding="utf-8"?>
<p:tagLst xmlns:p="http://schemas.openxmlformats.org/presentationml/2006/main">
  <p:tag name="TABLE_ENDDRAG_ORIGIN_RECT" val="716*215"/>
  <p:tag name="TABLE_ENDDRAG_RECT" val="182*122*716*215"/>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DIAGRAM_VIRTUALLY_FRAME" val="{&quot;height&quot;:202.5,&quot;left&quot;:192.15,&quot;top&quot;:184,&quot;width&quot;:575.75}"/>
</p:tagLst>
</file>

<file path=ppt/tags/tag67.xml><?xml version="1.0" encoding="utf-8"?>
<p:tagLst xmlns:p="http://schemas.openxmlformats.org/presentationml/2006/main">
  <p:tag name="KSO_WM_DIAGRAM_VIRTUALLY_FRAME" val="{&quot;height&quot;:202.5,&quot;left&quot;:192.15,&quot;top&quot;:184,&quot;width&quot;:575.75}"/>
</p:tagLst>
</file>

<file path=ppt/tags/tag68.xml><?xml version="1.0" encoding="utf-8"?>
<p:tagLst xmlns:p="http://schemas.openxmlformats.org/presentationml/2006/main">
  <p:tag name="KSO_WM_DIAGRAM_VIRTUALLY_FRAME" val="{&quot;height&quot;:202.5,&quot;left&quot;:192.15,&quot;top&quot;:184,&quot;width&quot;:575.75}"/>
</p:tagLst>
</file>

<file path=ppt/tags/tag69.xml><?xml version="1.0" encoding="utf-8"?>
<p:tagLst xmlns:p="http://schemas.openxmlformats.org/presentationml/2006/main">
  <p:tag name="KSO_WM_DIAGRAM_VIRTUALLY_FRAME" val="{&quot;height&quot;:202.5,&quot;left&quot;:192.15,&quot;top&quot;:184,&quot;width&quot;:575.75}"/>
</p:tagLst>
</file>

<file path=ppt/tags/tag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70.xml><?xml version="1.0" encoding="utf-8"?>
<p:tagLst xmlns:p="http://schemas.openxmlformats.org/presentationml/2006/main">
  <p:tag name="KSO_WM_DIAGRAM_VIRTUALLY_FRAME" val="{&quot;height&quot;:202.5,&quot;left&quot;:192.15,&quot;top&quot;:184,&quot;width&quot;:575.75}"/>
</p:tagLst>
</file>

<file path=ppt/tags/tag71.xml><?xml version="1.0" encoding="utf-8"?>
<p:tagLst xmlns:p="http://schemas.openxmlformats.org/presentationml/2006/main">
  <p:tag name="KSO_WM_DIAGRAM_VIRTUALLY_FRAME" val="{&quot;height&quot;:202.5,&quot;left&quot;:192.15,&quot;top&quot;:184,&quot;width&quot;:575.75}"/>
</p:tagLst>
</file>

<file path=ppt/tags/tag72.xml><?xml version="1.0" encoding="utf-8"?>
<p:tagLst xmlns:p="http://schemas.openxmlformats.org/presentationml/2006/main">
  <p:tag name="KSO_WM_DIAGRAM_VIRTUALLY_FRAME" val="{&quot;height&quot;:202.5,&quot;left&quot;:192.15,&quot;top&quot;:184,&quot;width&quot;:575.75}"/>
</p:tagLst>
</file>

<file path=ppt/tags/tag73.xml><?xml version="1.0" encoding="utf-8"?>
<p:tagLst xmlns:p="http://schemas.openxmlformats.org/presentationml/2006/main">
  <p:tag name="KSO_WM_DIAGRAM_VIRTUALLY_FRAME" val="{&quot;height&quot;:202.5,&quot;left&quot;:192.15,&quot;top&quot;:184,&quot;width&quot;:575.75}"/>
</p:tagLst>
</file>

<file path=ppt/tags/tag74.xml><?xml version="1.0" encoding="utf-8"?>
<p:tagLst xmlns:p="http://schemas.openxmlformats.org/presentationml/2006/main">
  <p:tag name="KSO_WM_DIAGRAM_VIRTUALLY_FRAME" val="{&quot;height&quot;:202.5,&quot;left&quot;:192.15,&quot;top&quot;:184,&quot;width&quot;:575.75}"/>
</p:tagLst>
</file>

<file path=ppt/tags/tag75.xml><?xml version="1.0" encoding="utf-8"?>
<p:tagLst xmlns:p="http://schemas.openxmlformats.org/presentationml/2006/main">
  <p:tag name="KSO_WM_DIAGRAM_VIRTUALLY_FRAME" val="{&quot;height&quot;:202.5,&quot;left&quot;:192.15,&quot;top&quot;:184,&quot;width&quot;:575.75}"/>
</p:tagLst>
</file>

<file path=ppt/tags/tag76.xml><?xml version="1.0" encoding="utf-8"?>
<p:tagLst xmlns:p="http://schemas.openxmlformats.org/presentationml/2006/main">
  <p:tag name="KSO_WM_DIAGRAM_VIRTUALLY_FRAME" val="{&quot;height&quot;:202.5,&quot;left&quot;:192.15,&quot;top&quot;:184,&quot;width&quot;:575.75}"/>
</p:tagLst>
</file>

<file path=ppt/tags/tag77.xml><?xml version="1.0" encoding="utf-8"?>
<p:tagLst xmlns:p="http://schemas.openxmlformats.org/presentationml/2006/main">
  <p:tag name="KSO_WM_DIAGRAM_VIRTUALLY_FRAME" val="{&quot;height&quot;:202.5,&quot;left&quot;:192.15,&quot;top&quot;:184,&quot;width&quot;:575.75}"/>
</p:tagLst>
</file>

<file path=ppt/tags/tag78.xml><?xml version="1.0" encoding="utf-8"?>
<p:tagLst xmlns:p="http://schemas.openxmlformats.org/presentationml/2006/main">
  <p:tag name="KSO_WM_DIAGRAM_VIRTUALLY_FRAME" val="{&quot;height&quot;:202.5,&quot;left&quot;:192.15,&quot;top&quot;:184,&quot;width&quot;:575.75}"/>
</p:tagLst>
</file>

<file path=ppt/tags/tag79.xml><?xml version="1.0" encoding="utf-8"?>
<p:tagLst xmlns:p="http://schemas.openxmlformats.org/presentationml/2006/main">
  <p:tag name="KSO_WM_DIAGRAM_VIRTUALLY_FRAME" val="{&quot;height&quot;:202.5,&quot;left&quot;:192.15,&quot;top&quot;:184,&quot;width&quot;:575.75}"/>
</p:tagLst>
</file>

<file path=ppt/tags/tag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80.xml><?xml version="1.0" encoding="utf-8"?>
<p:tagLst xmlns:p="http://schemas.openxmlformats.org/presentationml/2006/main">
  <p:tag name="KSO_WM_DIAGRAM_VIRTUALLY_FRAME" val="{&quot;height&quot;:165.95,&quot;left&quot;:192.15,&quot;top&quot;:220.55,&quot;width&quot;:575.75}"/>
</p:tagLst>
</file>

<file path=ppt/tags/tag81.xml><?xml version="1.0" encoding="utf-8"?>
<p:tagLst xmlns:p="http://schemas.openxmlformats.org/presentationml/2006/main">
  <p:tag name="KSO_WM_DIAGRAM_VIRTUALLY_FRAME" val="{&quot;height&quot;:165.95,&quot;left&quot;:192.15,&quot;top&quot;:220.55,&quot;width&quot;:575.75}"/>
</p:tagLst>
</file>

<file path=ppt/tags/tag82.xml><?xml version="1.0" encoding="utf-8"?>
<p:tagLst xmlns:p="http://schemas.openxmlformats.org/presentationml/2006/main">
  <p:tag name="KSO_WM_DIAGRAM_VIRTUALLY_FRAME" val="{&quot;height&quot;:165.95,&quot;left&quot;:192.15,&quot;top&quot;:220.55,&quot;width&quot;:575.75}"/>
</p:tagLst>
</file>

<file path=ppt/tags/tag83.xml><?xml version="1.0" encoding="utf-8"?>
<p:tagLst xmlns:p="http://schemas.openxmlformats.org/presentationml/2006/main">
  <p:tag name="KSO_WM_DIAGRAM_VIRTUALLY_FRAME" val="{&quot;height&quot;:165.95,&quot;left&quot;:192.15,&quot;top&quot;:220.55,&quot;width&quot;:575.75}"/>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DIAGRAM_VIRTUALLY_FRAME" val="{&quot;height&quot;:426.4,&quot;left&quot;:0,&quot;top&quot;:113.6,&quot;width&quot;:960}"/>
</p:tagLst>
</file>

<file path=ppt/tags/tag87.xml><?xml version="1.0" encoding="utf-8"?>
<p:tagLst xmlns:p="http://schemas.openxmlformats.org/presentationml/2006/main">
  <p:tag name="KSO_WM_DIAGRAM_VIRTUALLY_FRAME" val="{&quot;height&quot;:426.4,&quot;left&quot;:0,&quot;top&quot;:113.6,&quot;width&quot;:960}"/>
</p:tagLst>
</file>

<file path=ppt/tags/tag88.xml><?xml version="1.0" encoding="utf-8"?>
<p:tagLst xmlns:p="http://schemas.openxmlformats.org/presentationml/2006/main">
  <p:tag name="KSO_WM_DIAGRAM_VIRTUALLY_FRAME" val="{&quot;height&quot;:426.4,&quot;left&quot;:0,&quot;top&quot;:113.6,&quot;width&quot;:960}"/>
</p:tagLst>
</file>

<file path=ppt/tags/tag89.xml><?xml version="1.0" encoding="utf-8"?>
<p:tagLst xmlns:p="http://schemas.openxmlformats.org/presentationml/2006/main">
  <p:tag name="KSO_WM_DIAGRAM_VIRTUALLY_FRAME" val="{&quot;height&quot;:426.4,&quot;left&quot;:0,&quot;top&quot;:113.6,&quot;width&quot;:960}"/>
</p:tagLst>
</file>

<file path=ppt/tags/tag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0.xml><?xml version="1.0" encoding="utf-8"?>
<p:tagLst xmlns:p="http://schemas.openxmlformats.org/presentationml/2006/main">
  <p:tag name="KSO_WM_DIAGRAM_VIRTUALLY_FRAME" val="{&quot;height&quot;:426.4,&quot;left&quot;:0,&quot;top&quot;:113.6,&quot;width&quot;:960}"/>
</p:tagLst>
</file>

<file path=ppt/tags/tag91.xml><?xml version="1.0" encoding="utf-8"?>
<p:tagLst xmlns:p="http://schemas.openxmlformats.org/presentationml/2006/main">
  <p:tag name="KSO_WM_DIAGRAM_VIRTUALLY_FRAME" val="{&quot;height&quot;:426.4,&quot;left&quot;:0,&quot;top&quot;:113.6,&quot;width&quot;:960}"/>
</p:tagLst>
</file>

<file path=ppt/tags/tag92.xml><?xml version="1.0" encoding="utf-8"?>
<p:tagLst xmlns:p="http://schemas.openxmlformats.org/presentationml/2006/main">
  <p:tag name="KSO_WM_DIAGRAM_VIRTUALLY_FRAME" val="{&quot;height&quot;:426.4,&quot;left&quot;:0,&quot;top&quot;:113.6,&quot;width&quot;:960}"/>
</p:tagLst>
</file>

<file path=ppt/tags/tag93.xml><?xml version="1.0" encoding="utf-8"?>
<p:tagLst xmlns:p="http://schemas.openxmlformats.org/presentationml/2006/main">
  <p:tag name="KSO_WM_DIAGRAM_VIRTUALLY_FRAME" val="{&quot;height&quot;:426.4,&quot;left&quot;:0,&quot;top&quot;:113.6,&quot;width&quot;:960}"/>
</p:tagLst>
</file>

<file path=ppt/tags/tag94.xml><?xml version="1.0" encoding="utf-8"?>
<p:tagLst xmlns:p="http://schemas.openxmlformats.org/presentationml/2006/main">
  <p:tag name="KSO_WM_DIAGRAM_VIRTUALLY_FRAME" val="{&quot;height&quot;:426.4,&quot;left&quot;:0,&quot;top&quot;:113.6,&quot;width&quot;:960}"/>
</p:tagLst>
</file>

<file path=ppt/tags/tag95.xml><?xml version="1.0" encoding="utf-8"?>
<p:tagLst xmlns:p="http://schemas.openxmlformats.org/presentationml/2006/main">
  <p:tag name="KSO_WM_DIAGRAM_VIRTUALLY_FRAME" val="{&quot;height&quot;:426.4,&quot;left&quot;:0,&quot;top&quot;:113.6,&quot;width&quot;:960}"/>
</p:tagLst>
</file>

<file path=ppt/tags/tag96.xml><?xml version="1.0" encoding="utf-8"?>
<p:tagLst xmlns:p="http://schemas.openxmlformats.org/presentationml/2006/main">
  <p:tag name="KSO_WM_DIAGRAM_VIRTUALLY_FRAME" val="{&quot;height&quot;:426.4,&quot;left&quot;:0,&quot;top&quot;:113.6,&quot;width&quot;:960}"/>
</p:tagLst>
</file>

<file path=ppt/tags/tag97.xml><?xml version="1.0" encoding="utf-8"?>
<p:tagLst xmlns:p="http://schemas.openxmlformats.org/presentationml/2006/main">
  <p:tag name="KSO_WM_DIAGRAM_VIRTUALLY_FRAME" val="{&quot;height&quot;:426.4,&quot;left&quot;:0,&quot;top&quot;:113.6,&quot;width&quot;:960}"/>
</p:tagLst>
</file>

<file path=ppt/tags/tag98.xml><?xml version="1.0" encoding="utf-8"?>
<p:tagLst xmlns:p="http://schemas.openxmlformats.org/presentationml/2006/main">
  <p:tag name="KSO_WM_DIAGRAM_VIRTUALLY_FRAME" val="{&quot;height&quot;:426.4,&quot;left&quot;:0,&quot;top&quot;:113.6,&quot;width&quot;:960}"/>
</p:tagLst>
</file>

<file path=ppt/tags/tag99.xml><?xml version="1.0" encoding="utf-8"?>
<p:tagLst xmlns:p="http://schemas.openxmlformats.org/presentationml/2006/main">
  <p:tag name="KSO_WM_DIAGRAM_VIRTUALLY_FRAME" val="{&quot;height&quot;:213.95,&quot;left&quot;:156.9,&quot;top&quot;:160.65,&quot;width&quot;:226.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5866</Words>
  <Application>WPS 演示</Application>
  <PresentationFormat>宽屏</PresentationFormat>
  <Paragraphs>514</Paragraphs>
  <Slides>34</Slides>
  <Notes>14</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34</vt:i4>
      </vt:variant>
    </vt:vector>
  </HeadingPairs>
  <TitlesOfParts>
    <vt:vector size="58" baseType="lpstr">
      <vt:lpstr>Arial</vt:lpstr>
      <vt:lpstr>宋体</vt:lpstr>
      <vt:lpstr>Wingdings</vt:lpstr>
      <vt:lpstr>Lucida Casual Regular</vt:lpstr>
      <vt:lpstr>Wingdings</vt:lpstr>
      <vt:lpstr>微软雅黑</vt:lpstr>
      <vt:lpstr>Kata Bold</vt:lpstr>
      <vt:lpstr>Segoe Print</vt:lpstr>
      <vt:lpstr>方正宝黑体 简 Medium</vt:lpstr>
      <vt:lpstr>思源黑体 Regular</vt:lpstr>
      <vt:lpstr>黑体</vt:lpstr>
      <vt:lpstr>兰米宋体加粗</vt:lpstr>
      <vt:lpstr>字魂59号-创粗黑</vt:lpstr>
      <vt:lpstr>Arial Unicode MS</vt:lpstr>
      <vt:lpstr>Consolas</vt:lpstr>
      <vt:lpstr>Eras Light ITC</vt:lpstr>
      <vt:lpstr>Franklin Gothic Heavy</vt:lpstr>
      <vt:lpstr>Gabriola</vt:lpstr>
      <vt:lpstr>Gill Sans Ultra Bold</vt:lpstr>
      <vt:lpstr>Impact</vt:lpstr>
      <vt:lpstr>Juice ITC</vt:lpstr>
      <vt:lpstr>Lucida Sans Unicode</vt:lpstr>
      <vt:lpstr>Lucida Sans Typewriter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夜雨清晴</cp:lastModifiedBy>
  <cp:revision>225</cp:revision>
  <dcterms:created xsi:type="dcterms:W3CDTF">2019-06-19T02:08:00Z</dcterms:created>
  <dcterms:modified xsi:type="dcterms:W3CDTF">2025-06-15T15:48:18Z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339B238B0D5148CEB9EF616A370D2083</vt:lpwstr>
  </property>
  <property fmtid="{D5CDD505-2E9C-101B-9397-08002B2CF9AE}" pid="3" name="KSOProductBuildVer">
    <vt:lpwstr>2052-12.1.0.18276</vt:lpwstr>
  </property>
</Properties>
</file>